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6"/>
  </p:notesMasterIdLst>
  <p:handoutMasterIdLst>
    <p:handoutMasterId r:id="rId77"/>
  </p:handoutMasterIdLst>
  <p:sldIdLst>
    <p:sldId id="327" r:id="rId2"/>
    <p:sldId id="330" r:id="rId3"/>
    <p:sldId id="331" r:id="rId4"/>
    <p:sldId id="332" r:id="rId5"/>
    <p:sldId id="298" r:id="rId6"/>
    <p:sldId id="262" r:id="rId7"/>
    <p:sldId id="263" r:id="rId8"/>
    <p:sldId id="299" r:id="rId9"/>
    <p:sldId id="334" r:id="rId10"/>
    <p:sldId id="333" r:id="rId11"/>
    <p:sldId id="302" r:id="rId12"/>
    <p:sldId id="335" r:id="rId13"/>
    <p:sldId id="336" r:id="rId14"/>
    <p:sldId id="264" r:id="rId15"/>
    <p:sldId id="337" r:id="rId16"/>
    <p:sldId id="338" r:id="rId17"/>
    <p:sldId id="266" r:id="rId18"/>
    <p:sldId id="340" r:id="rId19"/>
    <p:sldId id="341" r:id="rId20"/>
    <p:sldId id="265" r:id="rId21"/>
    <p:sldId id="339" r:id="rId22"/>
    <p:sldId id="276" r:id="rId23"/>
    <p:sldId id="349" r:id="rId24"/>
    <p:sldId id="350" r:id="rId25"/>
    <p:sldId id="303" r:id="rId26"/>
    <p:sldId id="293" r:id="rId27"/>
    <p:sldId id="353" r:id="rId28"/>
    <p:sldId id="351" r:id="rId29"/>
    <p:sldId id="355" r:id="rId30"/>
    <p:sldId id="357" r:id="rId31"/>
    <p:sldId id="356" r:id="rId32"/>
    <p:sldId id="352" r:id="rId33"/>
    <p:sldId id="277" r:id="rId34"/>
    <p:sldId id="284" r:id="rId35"/>
    <p:sldId id="269" r:id="rId36"/>
    <p:sldId id="304" r:id="rId37"/>
    <p:sldId id="305" r:id="rId38"/>
    <p:sldId id="307" r:id="rId39"/>
    <p:sldId id="306" r:id="rId40"/>
    <p:sldId id="308" r:id="rId41"/>
    <p:sldId id="270" r:id="rId42"/>
    <p:sldId id="309" r:id="rId43"/>
    <p:sldId id="310" r:id="rId44"/>
    <p:sldId id="311" r:id="rId45"/>
    <p:sldId id="312" r:id="rId46"/>
    <p:sldId id="314" r:id="rId47"/>
    <p:sldId id="313" r:id="rId48"/>
    <p:sldId id="315" r:id="rId49"/>
    <p:sldId id="316" r:id="rId50"/>
    <p:sldId id="317" r:id="rId51"/>
    <p:sldId id="294" r:id="rId52"/>
    <p:sldId id="296" r:id="rId53"/>
    <p:sldId id="343" r:id="rId54"/>
    <p:sldId id="318" r:id="rId55"/>
    <p:sldId id="344" r:id="rId56"/>
    <p:sldId id="319" r:id="rId57"/>
    <p:sldId id="345" r:id="rId58"/>
    <p:sldId id="321" r:id="rId59"/>
    <p:sldId id="322" r:id="rId60"/>
    <p:sldId id="346" r:id="rId61"/>
    <p:sldId id="323" r:id="rId62"/>
    <p:sldId id="347" r:id="rId63"/>
    <p:sldId id="324" r:id="rId64"/>
    <p:sldId id="348" r:id="rId65"/>
    <p:sldId id="288" r:id="rId66"/>
    <p:sldId id="289" r:id="rId67"/>
    <p:sldId id="320" r:id="rId68"/>
    <p:sldId id="274" r:id="rId69"/>
    <p:sldId id="358" r:id="rId70"/>
    <p:sldId id="359" r:id="rId71"/>
    <p:sldId id="360" r:id="rId72"/>
    <p:sldId id="361" r:id="rId73"/>
    <p:sldId id="275" r:id="rId74"/>
    <p:sldId id="329" r:id="rId7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44"/>
    <p:restoredTop sz="85196"/>
  </p:normalViewPr>
  <p:slideViewPr>
    <p:cSldViewPr snapToGrid="0" snapToObjects="1">
      <p:cViewPr varScale="1">
        <p:scale>
          <a:sx n="101" d="100"/>
          <a:sy n="101" d="100"/>
        </p:scale>
        <p:origin x="148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C6DC9-8B34-B74F-8F58-804C37060C99}" type="doc">
      <dgm:prSet loTypeId="urn:microsoft.com/office/officeart/2005/8/layout/bProcess3" loCatId="" qsTypeId="urn:microsoft.com/office/officeart/2005/8/quickstyle/simple1" qsCatId="simple" csTypeId="urn:microsoft.com/office/officeart/2005/8/colors/accent1_2" csCatId="accent1" phldr="1"/>
      <dgm:spPr/>
      <dgm:t>
        <a:bodyPr/>
        <a:lstStyle/>
        <a:p>
          <a:endParaRPr lang="en-GB"/>
        </a:p>
      </dgm:t>
    </dgm:pt>
    <dgm:pt modelId="{350A90B2-4C1F-D04D-AF16-4986C54396A3}">
      <dgm:prSet phldrT="[Text]"/>
      <dgm:spPr/>
      <dgm:t>
        <a:bodyPr/>
        <a:lstStyle/>
        <a:p>
          <a:r>
            <a:rPr lang="en-US" b="1" dirty="0">
              <a:latin typeface="+mj-lt"/>
            </a:rPr>
            <a:t>Import the Libraries </a:t>
          </a:r>
          <a:r>
            <a:rPr lang="en-US" b="1" dirty="0" err="1">
              <a:latin typeface="+mj-lt"/>
            </a:rPr>
            <a:t>BeautifulSoup</a:t>
          </a:r>
          <a:r>
            <a:rPr lang="en-US" b="1" dirty="0">
              <a:latin typeface="+mj-lt"/>
            </a:rPr>
            <a:t>, Pandas</a:t>
          </a:r>
        </a:p>
      </dgm:t>
    </dgm:pt>
    <dgm:pt modelId="{77DD5DBA-DD9D-D447-BD3B-F6E534B08CC1}" type="parTrans" cxnId="{4D63C6BB-1078-DF44-9EDD-8BDDB5308557}">
      <dgm:prSet/>
      <dgm:spPr/>
      <dgm:t>
        <a:bodyPr/>
        <a:lstStyle/>
        <a:p>
          <a:endParaRPr lang="en-GB"/>
        </a:p>
      </dgm:t>
    </dgm:pt>
    <dgm:pt modelId="{5203FF77-F31A-924D-9B69-C640A7A5780F}" type="sibTrans" cxnId="{4D63C6BB-1078-DF44-9EDD-8BDDB5308557}">
      <dgm:prSet/>
      <dgm:spPr/>
      <dgm:t>
        <a:bodyPr/>
        <a:lstStyle/>
        <a:p>
          <a:endParaRPr lang="en-GB"/>
        </a:p>
      </dgm:t>
    </dgm:pt>
    <dgm:pt modelId="{2D9FAFFA-6809-C445-AC7C-6A50F6C415E7}">
      <dgm:prSet phldrT="[Text]"/>
      <dgm:spPr/>
      <dgm:t>
        <a:bodyPr/>
        <a:lstStyle/>
        <a:p>
          <a:r>
            <a:rPr lang="en-US" b="1" dirty="0">
              <a:latin typeface="+mj-lt"/>
            </a:rPr>
            <a:t>Use series of helper functions to process web scraped HTML table</a:t>
          </a:r>
          <a:endParaRPr lang="en-IN" b="1" dirty="0">
            <a:latin typeface="-apple-system"/>
          </a:endParaRPr>
        </a:p>
      </dgm:t>
    </dgm:pt>
    <dgm:pt modelId="{B9A95D31-70B9-B44C-A42B-7D3FEF57EE16}" type="parTrans" cxnId="{5E084F21-71E7-B248-BE5C-F0612930C0FF}">
      <dgm:prSet/>
      <dgm:spPr/>
      <dgm:t>
        <a:bodyPr/>
        <a:lstStyle/>
        <a:p>
          <a:endParaRPr lang="en-GB"/>
        </a:p>
      </dgm:t>
    </dgm:pt>
    <dgm:pt modelId="{5A18040B-490A-9E43-8538-937F72CB8EF5}" type="sibTrans" cxnId="{5E084F21-71E7-B248-BE5C-F0612930C0FF}">
      <dgm:prSet/>
      <dgm:spPr/>
      <dgm:t>
        <a:bodyPr/>
        <a:lstStyle/>
        <a:p>
          <a:endParaRPr lang="en-GB"/>
        </a:p>
      </dgm:t>
    </dgm:pt>
    <dgm:pt modelId="{55CDD9D4-8867-444E-8AA8-E046ABF15061}">
      <dgm:prSet phldrT="[Text]"/>
      <dgm:spPr/>
      <dgm:t>
        <a:bodyPr/>
        <a:lstStyle/>
        <a:p>
          <a:r>
            <a:rPr lang="en-IN" b="1" dirty="0">
              <a:latin typeface="+mj-lt"/>
            </a:rPr>
            <a:t>Request the Falcon9 Launch Wiki page from its URL</a:t>
          </a:r>
        </a:p>
      </dgm:t>
    </dgm:pt>
    <dgm:pt modelId="{55084489-C8FC-654D-B2C8-559C2FF85C61}" type="parTrans" cxnId="{08EB597F-E3A8-9E4F-946B-1C816B7F4583}">
      <dgm:prSet/>
      <dgm:spPr/>
      <dgm:t>
        <a:bodyPr/>
        <a:lstStyle/>
        <a:p>
          <a:endParaRPr lang="en-GB"/>
        </a:p>
      </dgm:t>
    </dgm:pt>
    <dgm:pt modelId="{689DFBE2-B42D-7B48-A280-7ED515676D4E}" type="sibTrans" cxnId="{08EB597F-E3A8-9E4F-946B-1C816B7F4583}">
      <dgm:prSet/>
      <dgm:spPr/>
      <dgm:t>
        <a:bodyPr/>
        <a:lstStyle/>
        <a:p>
          <a:endParaRPr lang="en-GB"/>
        </a:p>
      </dgm:t>
    </dgm:pt>
    <dgm:pt modelId="{3D5225C8-131D-2A4B-AF05-5488EB92A5D4}">
      <dgm:prSet phldrT="[Text]"/>
      <dgm:spPr/>
      <dgm:t>
        <a:bodyPr/>
        <a:lstStyle/>
        <a:p>
          <a:r>
            <a:rPr lang="en-IN" b="1" dirty="0">
              <a:latin typeface="+mj-lt"/>
            </a:rPr>
            <a:t>Extract all column/variable names from the HTML table header</a:t>
          </a:r>
        </a:p>
      </dgm:t>
    </dgm:pt>
    <dgm:pt modelId="{80C1F40C-B86A-D24E-9136-591D8A50BD12}" type="parTrans" cxnId="{A186283E-1545-8141-8DB0-1FC7EE754937}">
      <dgm:prSet/>
      <dgm:spPr/>
      <dgm:t>
        <a:bodyPr/>
        <a:lstStyle/>
        <a:p>
          <a:endParaRPr lang="en-GB"/>
        </a:p>
      </dgm:t>
    </dgm:pt>
    <dgm:pt modelId="{2F7B167B-30C8-E149-81E8-EA48963F0B2E}" type="sibTrans" cxnId="{A186283E-1545-8141-8DB0-1FC7EE754937}">
      <dgm:prSet/>
      <dgm:spPr/>
      <dgm:t>
        <a:bodyPr/>
        <a:lstStyle/>
        <a:p>
          <a:endParaRPr lang="en-GB"/>
        </a:p>
      </dgm:t>
    </dgm:pt>
    <dgm:pt modelId="{83F8A196-CA49-7348-9E8E-B8B8D5415039}">
      <dgm:prSet/>
      <dgm:spPr/>
      <dgm:t>
        <a:bodyPr/>
        <a:lstStyle/>
        <a:p>
          <a:r>
            <a:rPr lang="en-IN" b="1" dirty="0">
              <a:latin typeface="+mj-lt"/>
            </a:rPr>
            <a:t>Create a data frame by parsing the launch HTML tables</a:t>
          </a:r>
          <a:endParaRPr lang="en-GB"/>
        </a:p>
      </dgm:t>
    </dgm:pt>
    <dgm:pt modelId="{6ABA7711-BA49-8F4C-95AD-424B643C3D4A}" type="parTrans" cxnId="{11FE7C63-B7AB-0545-A950-241A8342793D}">
      <dgm:prSet/>
      <dgm:spPr/>
      <dgm:t>
        <a:bodyPr/>
        <a:lstStyle/>
        <a:p>
          <a:endParaRPr lang="en-GB"/>
        </a:p>
      </dgm:t>
    </dgm:pt>
    <dgm:pt modelId="{81DF66A9-0F8D-8847-9847-ED497875E748}" type="sibTrans" cxnId="{11FE7C63-B7AB-0545-A950-241A8342793D}">
      <dgm:prSet/>
      <dgm:spPr/>
      <dgm:t>
        <a:bodyPr/>
        <a:lstStyle/>
        <a:p>
          <a:endParaRPr lang="en-GB"/>
        </a:p>
      </dgm:t>
    </dgm:pt>
    <dgm:pt modelId="{411AC34E-A70F-9244-80C9-BDBE424E448C}" type="pres">
      <dgm:prSet presAssocID="{364C6DC9-8B34-B74F-8F58-804C37060C99}" presName="Name0" presStyleCnt="0">
        <dgm:presLayoutVars>
          <dgm:dir/>
          <dgm:resizeHandles val="exact"/>
        </dgm:presLayoutVars>
      </dgm:prSet>
      <dgm:spPr/>
    </dgm:pt>
    <dgm:pt modelId="{8F37C7CE-A7C5-FC46-BC95-3C0CF0680D3B}" type="pres">
      <dgm:prSet presAssocID="{350A90B2-4C1F-D04D-AF16-4986C54396A3}" presName="node" presStyleLbl="node1" presStyleIdx="0" presStyleCnt="5">
        <dgm:presLayoutVars>
          <dgm:bulletEnabled val="1"/>
        </dgm:presLayoutVars>
      </dgm:prSet>
      <dgm:spPr/>
    </dgm:pt>
    <dgm:pt modelId="{76018494-A441-EF49-93B2-6388D0D5E645}" type="pres">
      <dgm:prSet presAssocID="{5203FF77-F31A-924D-9B69-C640A7A5780F}" presName="sibTrans" presStyleLbl="sibTrans1D1" presStyleIdx="0" presStyleCnt="4"/>
      <dgm:spPr/>
    </dgm:pt>
    <dgm:pt modelId="{FD5FF463-D5DF-7A4F-8F2A-BF86FD019E2A}" type="pres">
      <dgm:prSet presAssocID="{5203FF77-F31A-924D-9B69-C640A7A5780F}" presName="connectorText" presStyleLbl="sibTrans1D1" presStyleIdx="0" presStyleCnt="4"/>
      <dgm:spPr/>
    </dgm:pt>
    <dgm:pt modelId="{D55737F8-8C7C-084D-A990-A147B29FEFA7}" type="pres">
      <dgm:prSet presAssocID="{2D9FAFFA-6809-C445-AC7C-6A50F6C415E7}" presName="node" presStyleLbl="node1" presStyleIdx="1" presStyleCnt="5">
        <dgm:presLayoutVars>
          <dgm:bulletEnabled val="1"/>
        </dgm:presLayoutVars>
      </dgm:prSet>
      <dgm:spPr/>
    </dgm:pt>
    <dgm:pt modelId="{F33A1116-8D07-DA4C-8BCE-5BDC66B8CD2F}" type="pres">
      <dgm:prSet presAssocID="{5A18040B-490A-9E43-8538-937F72CB8EF5}" presName="sibTrans" presStyleLbl="sibTrans1D1" presStyleIdx="1" presStyleCnt="4"/>
      <dgm:spPr/>
    </dgm:pt>
    <dgm:pt modelId="{0E94C35C-67D2-8B45-A96D-3D793B3A9AE4}" type="pres">
      <dgm:prSet presAssocID="{5A18040B-490A-9E43-8538-937F72CB8EF5}" presName="connectorText" presStyleLbl="sibTrans1D1" presStyleIdx="1" presStyleCnt="4"/>
      <dgm:spPr/>
    </dgm:pt>
    <dgm:pt modelId="{A4D28CAB-82BD-1B45-9CF9-EEE328628AD2}" type="pres">
      <dgm:prSet presAssocID="{55CDD9D4-8867-444E-8AA8-E046ABF15061}" presName="node" presStyleLbl="node1" presStyleIdx="2" presStyleCnt="5">
        <dgm:presLayoutVars>
          <dgm:bulletEnabled val="1"/>
        </dgm:presLayoutVars>
      </dgm:prSet>
      <dgm:spPr/>
    </dgm:pt>
    <dgm:pt modelId="{61AFD8C3-005F-8644-9A33-973DFC658B99}" type="pres">
      <dgm:prSet presAssocID="{689DFBE2-B42D-7B48-A280-7ED515676D4E}" presName="sibTrans" presStyleLbl="sibTrans1D1" presStyleIdx="2" presStyleCnt="4"/>
      <dgm:spPr/>
    </dgm:pt>
    <dgm:pt modelId="{B0D77065-392F-624A-9725-8A0A121371B7}" type="pres">
      <dgm:prSet presAssocID="{689DFBE2-B42D-7B48-A280-7ED515676D4E}" presName="connectorText" presStyleLbl="sibTrans1D1" presStyleIdx="2" presStyleCnt="4"/>
      <dgm:spPr/>
    </dgm:pt>
    <dgm:pt modelId="{58C59050-77F9-374E-888D-4C7D90B59B7C}" type="pres">
      <dgm:prSet presAssocID="{3D5225C8-131D-2A4B-AF05-5488EB92A5D4}" presName="node" presStyleLbl="node1" presStyleIdx="3" presStyleCnt="5">
        <dgm:presLayoutVars>
          <dgm:bulletEnabled val="1"/>
        </dgm:presLayoutVars>
      </dgm:prSet>
      <dgm:spPr/>
    </dgm:pt>
    <dgm:pt modelId="{13290CA3-20E8-5D49-AEDD-3EFCD07AC779}" type="pres">
      <dgm:prSet presAssocID="{2F7B167B-30C8-E149-81E8-EA48963F0B2E}" presName="sibTrans" presStyleLbl="sibTrans1D1" presStyleIdx="3" presStyleCnt="4"/>
      <dgm:spPr/>
    </dgm:pt>
    <dgm:pt modelId="{2D68B439-9C42-AF44-9DAD-DA442CA0FADE}" type="pres">
      <dgm:prSet presAssocID="{2F7B167B-30C8-E149-81E8-EA48963F0B2E}" presName="connectorText" presStyleLbl="sibTrans1D1" presStyleIdx="3" presStyleCnt="4"/>
      <dgm:spPr/>
    </dgm:pt>
    <dgm:pt modelId="{80BD53CA-80FB-FA42-85DF-B2BA1225E7C4}" type="pres">
      <dgm:prSet presAssocID="{83F8A196-CA49-7348-9E8E-B8B8D5415039}" presName="node" presStyleLbl="node1" presStyleIdx="4" presStyleCnt="5">
        <dgm:presLayoutVars>
          <dgm:bulletEnabled val="1"/>
        </dgm:presLayoutVars>
      </dgm:prSet>
      <dgm:spPr/>
    </dgm:pt>
  </dgm:ptLst>
  <dgm:cxnLst>
    <dgm:cxn modelId="{44E79001-3C95-6F42-88CE-FDB27960DF5B}" type="presOf" srcId="{689DFBE2-B42D-7B48-A280-7ED515676D4E}" destId="{B0D77065-392F-624A-9725-8A0A121371B7}" srcOrd="1" destOrd="0" presId="urn:microsoft.com/office/officeart/2005/8/layout/bProcess3"/>
    <dgm:cxn modelId="{5E084F21-71E7-B248-BE5C-F0612930C0FF}" srcId="{364C6DC9-8B34-B74F-8F58-804C37060C99}" destId="{2D9FAFFA-6809-C445-AC7C-6A50F6C415E7}" srcOrd="1" destOrd="0" parTransId="{B9A95D31-70B9-B44C-A42B-7D3FEF57EE16}" sibTransId="{5A18040B-490A-9E43-8538-937F72CB8EF5}"/>
    <dgm:cxn modelId="{A186283E-1545-8141-8DB0-1FC7EE754937}" srcId="{364C6DC9-8B34-B74F-8F58-804C37060C99}" destId="{3D5225C8-131D-2A4B-AF05-5488EB92A5D4}" srcOrd="3" destOrd="0" parTransId="{80C1F40C-B86A-D24E-9136-591D8A50BD12}" sibTransId="{2F7B167B-30C8-E149-81E8-EA48963F0B2E}"/>
    <dgm:cxn modelId="{4411F340-49FB-F348-A8FB-E309CF09592E}" type="presOf" srcId="{3D5225C8-131D-2A4B-AF05-5488EB92A5D4}" destId="{58C59050-77F9-374E-888D-4C7D90B59B7C}" srcOrd="0" destOrd="0" presId="urn:microsoft.com/office/officeart/2005/8/layout/bProcess3"/>
    <dgm:cxn modelId="{58DEF340-4068-224A-A646-4872F553709F}" type="presOf" srcId="{5A18040B-490A-9E43-8538-937F72CB8EF5}" destId="{F33A1116-8D07-DA4C-8BCE-5BDC66B8CD2F}" srcOrd="0" destOrd="0" presId="urn:microsoft.com/office/officeart/2005/8/layout/bProcess3"/>
    <dgm:cxn modelId="{79A82B46-2665-C24F-AD3C-65AD8B9B4467}" type="presOf" srcId="{5203FF77-F31A-924D-9B69-C640A7A5780F}" destId="{76018494-A441-EF49-93B2-6388D0D5E645}" srcOrd="0" destOrd="0" presId="urn:microsoft.com/office/officeart/2005/8/layout/bProcess3"/>
    <dgm:cxn modelId="{81ACE747-0745-2A4B-A4A9-5472652B2D99}" type="presOf" srcId="{55CDD9D4-8867-444E-8AA8-E046ABF15061}" destId="{A4D28CAB-82BD-1B45-9CF9-EEE328628AD2}" srcOrd="0" destOrd="0" presId="urn:microsoft.com/office/officeart/2005/8/layout/bProcess3"/>
    <dgm:cxn modelId="{11FE7C63-B7AB-0545-A950-241A8342793D}" srcId="{364C6DC9-8B34-B74F-8F58-804C37060C99}" destId="{83F8A196-CA49-7348-9E8E-B8B8D5415039}" srcOrd="4" destOrd="0" parTransId="{6ABA7711-BA49-8F4C-95AD-424B643C3D4A}" sibTransId="{81DF66A9-0F8D-8847-9847-ED497875E748}"/>
    <dgm:cxn modelId="{021D8675-6072-2B4A-A92A-F7243838E256}" type="presOf" srcId="{83F8A196-CA49-7348-9E8E-B8B8D5415039}" destId="{80BD53CA-80FB-FA42-85DF-B2BA1225E7C4}" srcOrd="0" destOrd="0" presId="urn:microsoft.com/office/officeart/2005/8/layout/bProcess3"/>
    <dgm:cxn modelId="{001B7778-24AD-E64F-B0F1-9C725B409A14}" type="presOf" srcId="{2F7B167B-30C8-E149-81E8-EA48963F0B2E}" destId="{13290CA3-20E8-5D49-AEDD-3EFCD07AC779}" srcOrd="0" destOrd="0" presId="urn:microsoft.com/office/officeart/2005/8/layout/bProcess3"/>
    <dgm:cxn modelId="{63C95279-3DDF-F64F-861C-6F743BACF4F6}" type="presOf" srcId="{5A18040B-490A-9E43-8538-937F72CB8EF5}" destId="{0E94C35C-67D2-8B45-A96D-3D793B3A9AE4}" srcOrd="1" destOrd="0" presId="urn:microsoft.com/office/officeart/2005/8/layout/bProcess3"/>
    <dgm:cxn modelId="{08EB597F-E3A8-9E4F-946B-1C816B7F4583}" srcId="{364C6DC9-8B34-B74F-8F58-804C37060C99}" destId="{55CDD9D4-8867-444E-8AA8-E046ABF15061}" srcOrd="2" destOrd="0" parTransId="{55084489-C8FC-654D-B2C8-559C2FF85C61}" sibTransId="{689DFBE2-B42D-7B48-A280-7ED515676D4E}"/>
    <dgm:cxn modelId="{23666E86-C5C0-7848-9BCE-5F61F96C8A17}" type="presOf" srcId="{350A90B2-4C1F-D04D-AF16-4986C54396A3}" destId="{8F37C7CE-A7C5-FC46-BC95-3C0CF0680D3B}" srcOrd="0" destOrd="0" presId="urn:microsoft.com/office/officeart/2005/8/layout/bProcess3"/>
    <dgm:cxn modelId="{9E6D529C-C4B8-8E44-8B4E-B13D678FD971}" type="presOf" srcId="{5203FF77-F31A-924D-9B69-C640A7A5780F}" destId="{FD5FF463-D5DF-7A4F-8F2A-BF86FD019E2A}" srcOrd="1" destOrd="0" presId="urn:microsoft.com/office/officeart/2005/8/layout/bProcess3"/>
    <dgm:cxn modelId="{1C162A9D-4E4A-5245-B964-DBB6C0179162}" type="presOf" srcId="{2D9FAFFA-6809-C445-AC7C-6A50F6C415E7}" destId="{D55737F8-8C7C-084D-A990-A147B29FEFA7}" srcOrd="0" destOrd="0" presId="urn:microsoft.com/office/officeart/2005/8/layout/bProcess3"/>
    <dgm:cxn modelId="{9B18EEA9-B2F1-1245-9B9B-C1F61554C6B5}" type="presOf" srcId="{364C6DC9-8B34-B74F-8F58-804C37060C99}" destId="{411AC34E-A70F-9244-80C9-BDBE424E448C}" srcOrd="0" destOrd="0" presId="urn:microsoft.com/office/officeart/2005/8/layout/bProcess3"/>
    <dgm:cxn modelId="{4D63C6BB-1078-DF44-9EDD-8BDDB5308557}" srcId="{364C6DC9-8B34-B74F-8F58-804C37060C99}" destId="{350A90B2-4C1F-D04D-AF16-4986C54396A3}" srcOrd="0" destOrd="0" parTransId="{77DD5DBA-DD9D-D447-BD3B-F6E534B08CC1}" sibTransId="{5203FF77-F31A-924D-9B69-C640A7A5780F}"/>
    <dgm:cxn modelId="{562791C8-2D9C-3C46-AE52-611D0F03A2EE}" type="presOf" srcId="{2F7B167B-30C8-E149-81E8-EA48963F0B2E}" destId="{2D68B439-9C42-AF44-9DAD-DA442CA0FADE}" srcOrd="1" destOrd="0" presId="urn:microsoft.com/office/officeart/2005/8/layout/bProcess3"/>
    <dgm:cxn modelId="{95E3B5FE-497F-D948-B503-600C1303145A}" type="presOf" srcId="{689DFBE2-B42D-7B48-A280-7ED515676D4E}" destId="{61AFD8C3-005F-8644-9A33-973DFC658B99}" srcOrd="0" destOrd="0" presId="urn:microsoft.com/office/officeart/2005/8/layout/bProcess3"/>
    <dgm:cxn modelId="{58AAECB1-93B5-E745-A824-A8C2C31ACD7B}" type="presParOf" srcId="{411AC34E-A70F-9244-80C9-BDBE424E448C}" destId="{8F37C7CE-A7C5-FC46-BC95-3C0CF0680D3B}" srcOrd="0" destOrd="0" presId="urn:microsoft.com/office/officeart/2005/8/layout/bProcess3"/>
    <dgm:cxn modelId="{BBCE617C-1C24-4D4D-B94B-85059FF7CEEA}" type="presParOf" srcId="{411AC34E-A70F-9244-80C9-BDBE424E448C}" destId="{76018494-A441-EF49-93B2-6388D0D5E645}" srcOrd="1" destOrd="0" presId="urn:microsoft.com/office/officeart/2005/8/layout/bProcess3"/>
    <dgm:cxn modelId="{1F27E8C8-FA08-4F41-8D93-2C4AACC5B975}" type="presParOf" srcId="{76018494-A441-EF49-93B2-6388D0D5E645}" destId="{FD5FF463-D5DF-7A4F-8F2A-BF86FD019E2A}" srcOrd="0" destOrd="0" presId="urn:microsoft.com/office/officeart/2005/8/layout/bProcess3"/>
    <dgm:cxn modelId="{E0B547A8-3938-E94D-99A0-4EDF92087856}" type="presParOf" srcId="{411AC34E-A70F-9244-80C9-BDBE424E448C}" destId="{D55737F8-8C7C-084D-A990-A147B29FEFA7}" srcOrd="2" destOrd="0" presId="urn:microsoft.com/office/officeart/2005/8/layout/bProcess3"/>
    <dgm:cxn modelId="{5C07051F-7875-DA41-9EBA-80B8D1999515}" type="presParOf" srcId="{411AC34E-A70F-9244-80C9-BDBE424E448C}" destId="{F33A1116-8D07-DA4C-8BCE-5BDC66B8CD2F}" srcOrd="3" destOrd="0" presId="urn:microsoft.com/office/officeart/2005/8/layout/bProcess3"/>
    <dgm:cxn modelId="{85802570-4031-6346-AA90-3B9573A50FB0}" type="presParOf" srcId="{F33A1116-8D07-DA4C-8BCE-5BDC66B8CD2F}" destId="{0E94C35C-67D2-8B45-A96D-3D793B3A9AE4}" srcOrd="0" destOrd="0" presId="urn:microsoft.com/office/officeart/2005/8/layout/bProcess3"/>
    <dgm:cxn modelId="{DABB9660-97DF-5540-9DD1-F93C0B8C41F5}" type="presParOf" srcId="{411AC34E-A70F-9244-80C9-BDBE424E448C}" destId="{A4D28CAB-82BD-1B45-9CF9-EEE328628AD2}" srcOrd="4" destOrd="0" presId="urn:microsoft.com/office/officeart/2005/8/layout/bProcess3"/>
    <dgm:cxn modelId="{7DB828D5-B26D-2646-9737-9C96808D16EE}" type="presParOf" srcId="{411AC34E-A70F-9244-80C9-BDBE424E448C}" destId="{61AFD8C3-005F-8644-9A33-973DFC658B99}" srcOrd="5" destOrd="0" presId="urn:microsoft.com/office/officeart/2005/8/layout/bProcess3"/>
    <dgm:cxn modelId="{77E9F2C0-3C0F-3F44-8B89-7EAB6082DDFC}" type="presParOf" srcId="{61AFD8C3-005F-8644-9A33-973DFC658B99}" destId="{B0D77065-392F-624A-9725-8A0A121371B7}" srcOrd="0" destOrd="0" presId="urn:microsoft.com/office/officeart/2005/8/layout/bProcess3"/>
    <dgm:cxn modelId="{002D0F6A-B2EF-D64F-B43D-DBCAC8BA6E61}" type="presParOf" srcId="{411AC34E-A70F-9244-80C9-BDBE424E448C}" destId="{58C59050-77F9-374E-888D-4C7D90B59B7C}" srcOrd="6" destOrd="0" presId="urn:microsoft.com/office/officeart/2005/8/layout/bProcess3"/>
    <dgm:cxn modelId="{3A3DEEDF-C384-CB45-85AF-13C47B1F445F}" type="presParOf" srcId="{411AC34E-A70F-9244-80C9-BDBE424E448C}" destId="{13290CA3-20E8-5D49-AEDD-3EFCD07AC779}" srcOrd="7" destOrd="0" presId="urn:microsoft.com/office/officeart/2005/8/layout/bProcess3"/>
    <dgm:cxn modelId="{FF3804F6-293D-7546-A596-7607415696C0}" type="presParOf" srcId="{13290CA3-20E8-5D49-AEDD-3EFCD07AC779}" destId="{2D68B439-9C42-AF44-9DAD-DA442CA0FADE}" srcOrd="0" destOrd="0" presId="urn:microsoft.com/office/officeart/2005/8/layout/bProcess3"/>
    <dgm:cxn modelId="{AC44A78F-34C9-8E4E-BAE2-211495866B05}" type="presParOf" srcId="{411AC34E-A70F-9244-80C9-BDBE424E448C}" destId="{80BD53CA-80FB-FA42-85DF-B2BA1225E7C4}"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4C6DC9-8B34-B74F-8F58-804C37060C99}" type="doc">
      <dgm:prSet loTypeId="urn:microsoft.com/office/officeart/2005/8/layout/bProcess3" loCatId="" qsTypeId="urn:microsoft.com/office/officeart/2005/8/quickstyle/simple1" qsCatId="simple" csTypeId="urn:microsoft.com/office/officeart/2005/8/colors/accent1_2" csCatId="accent1" phldr="1"/>
      <dgm:spPr/>
      <dgm:t>
        <a:bodyPr/>
        <a:lstStyle/>
        <a:p>
          <a:endParaRPr lang="en-GB"/>
        </a:p>
      </dgm:t>
    </dgm:pt>
    <dgm:pt modelId="{350A90B2-4C1F-D04D-AF16-4986C54396A3}">
      <dgm:prSet phldrT="[Text]"/>
      <dgm:spPr/>
      <dgm:t>
        <a:bodyPr/>
        <a:lstStyle/>
        <a:p>
          <a:r>
            <a:rPr lang="en-IN" dirty="0">
              <a:solidFill>
                <a:schemeClr val="bg1"/>
              </a:solidFill>
              <a:latin typeface="Segoe UI" panose="020B0502040204020203" pitchFamily="34" charset="0"/>
            </a:rPr>
            <a:t>Import Libraries and Define Auxiliary Functions</a:t>
          </a:r>
          <a:endParaRPr lang="en-US" b="1" dirty="0">
            <a:solidFill>
              <a:schemeClr val="bg1"/>
            </a:solidFill>
            <a:latin typeface="+mj-lt"/>
          </a:endParaRPr>
        </a:p>
      </dgm:t>
    </dgm:pt>
    <dgm:pt modelId="{77DD5DBA-DD9D-D447-BD3B-F6E534B08CC1}" type="parTrans" cxnId="{4D63C6BB-1078-DF44-9EDD-8BDDB5308557}">
      <dgm:prSet/>
      <dgm:spPr/>
      <dgm:t>
        <a:bodyPr/>
        <a:lstStyle/>
        <a:p>
          <a:endParaRPr lang="en-GB"/>
        </a:p>
      </dgm:t>
    </dgm:pt>
    <dgm:pt modelId="{5203FF77-F31A-924D-9B69-C640A7A5780F}" type="sibTrans" cxnId="{4D63C6BB-1078-DF44-9EDD-8BDDB5308557}">
      <dgm:prSet/>
      <dgm:spPr/>
      <dgm:t>
        <a:bodyPr/>
        <a:lstStyle/>
        <a:p>
          <a:endParaRPr lang="en-GB"/>
        </a:p>
      </dgm:t>
    </dgm:pt>
    <dgm:pt modelId="{2D9FAFFA-6809-C445-AC7C-6A50F6C415E7}">
      <dgm:prSet phldrT="[Text]"/>
      <dgm:spPr/>
      <dgm:t>
        <a:bodyPr/>
        <a:lstStyle/>
        <a:p>
          <a:r>
            <a:rPr lang="en-IN" b="0" dirty="0">
              <a:solidFill>
                <a:schemeClr val="bg1"/>
              </a:solidFill>
              <a:effectLst/>
              <a:latin typeface="Segoe UI" panose="020B0502040204020203" pitchFamily="34" charset="0"/>
              <a:ea typeface="Times New Roman" panose="02020603050405020304" pitchFamily="18" charset="0"/>
            </a:rPr>
            <a:t>Perform Data Analysis</a:t>
          </a:r>
          <a:endParaRPr lang="en-IN" b="1" dirty="0">
            <a:solidFill>
              <a:schemeClr val="bg1"/>
            </a:solidFill>
            <a:latin typeface="-apple-system"/>
          </a:endParaRPr>
        </a:p>
      </dgm:t>
    </dgm:pt>
    <dgm:pt modelId="{B9A95D31-70B9-B44C-A42B-7D3FEF57EE16}" type="parTrans" cxnId="{5E084F21-71E7-B248-BE5C-F0612930C0FF}">
      <dgm:prSet/>
      <dgm:spPr/>
      <dgm:t>
        <a:bodyPr/>
        <a:lstStyle/>
        <a:p>
          <a:endParaRPr lang="en-GB"/>
        </a:p>
      </dgm:t>
    </dgm:pt>
    <dgm:pt modelId="{5A18040B-490A-9E43-8538-937F72CB8EF5}" type="sibTrans" cxnId="{5E084F21-71E7-B248-BE5C-F0612930C0FF}">
      <dgm:prSet/>
      <dgm:spPr/>
      <dgm:t>
        <a:bodyPr/>
        <a:lstStyle/>
        <a:p>
          <a:endParaRPr lang="en-GB"/>
        </a:p>
      </dgm:t>
    </dgm:pt>
    <dgm:pt modelId="{55CDD9D4-8867-444E-8AA8-E046ABF15061}">
      <dgm:prSet phldrT="[Text]"/>
      <dgm:spPr/>
      <dgm:t>
        <a:bodyPr/>
        <a:lstStyle/>
        <a:p>
          <a:r>
            <a:rPr lang="en-IN" b="0" dirty="0">
              <a:solidFill>
                <a:schemeClr val="bg1"/>
              </a:solidFill>
              <a:effectLst/>
              <a:latin typeface="Segoe UI" panose="020B0502040204020203" pitchFamily="34" charset="0"/>
              <a:ea typeface="Times New Roman" panose="02020603050405020304" pitchFamily="18" charset="0"/>
            </a:rPr>
            <a:t>Calculate the number of launches on each site</a:t>
          </a:r>
          <a:endParaRPr lang="en-IN" b="1" dirty="0">
            <a:solidFill>
              <a:schemeClr val="bg1"/>
            </a:solidFill>
            <a:latin typeface="+mj-lt"/>
          </a:endParaRPr>
        </a:p>
      </dgm:t>
    </dgm:pt>
    <dgm:pt modelId="{55084489-C8FC-654D-B2C8-559C2FF85C61}" type="parTrans" cxnId="{08EB597F-E3A8-9E4F-946B-1C816B7F4583}">
      <dgm:prSet/>
      <dgm:spPr/>
      <dgm:t>
        <a:bodyPr/>
        <a:lstStyle/>
        <a:p>
          <a:endParaRPr lang="en-GB"/>
        </a:p>
      </dgm:t>
    </dgm:pt>
    <dgm:pt modelId="{689DFBE2-B42D-7B48-A280-7ED515676D4E}" type="sibTrans" cxnId="{08EB597F-E3A8-9E4F-946B-1C816B7F4583}">
      <dgm:prSet/>
      <dgm:spPr/>
      <dgm:t>
        <a:bodyPr/>
        <a:lstStyle/>
        <a:p>
          <a:endParaRPr lang="en-GB"/>
        </a:p>
      </dgm:t>
    </dgm:pt>
    <dgm:pt modelId="{3D5225C8-131D-2A4B-AF05-5488EB92A5D4}">
      <dgm:prSet phldrT="[Text]"/>
      <dgm:spPr/>
      <dgm:t>
        <a:bodyPr/>
        <a:lstStyle/>
        <a:p>
          <a:r>
            <a:rPr lang="en-IN" b="0" dirty="0">
              <a:solidFill>
                <a:schemeClr val="bg1"/>
              </a:solidFill>
              <a:effectLst/>
              <a:latin typeface="Segoe UI" panose="020B0502040204020203" pitchFamily="34" charset="0"/>
              <a:ea typeface="Times New Roman" panose="02020603050405020304" pitchFamily="18" charset="0"/>
            </a:rPr>
            <a:t>Calculate the number and occurrence of each orbit</a:t>
          </a:r>
          <a:endParaRPr lang="en-IN" b="1" dirty="0">
            <a:solidFill>
              <a:schemeClr val="bg1"/>
            </a:solidFill>
            <a:latin typeface="+mj-lt"/>
          </a:endParaRPr>
        </a:p>
      </dgm:t>
    </dgm:pt>
    <dgm:pt modelId="{80C1F40C-B86A-D24E-9136-591D8A50BD12}" type="parTrans" cxnId="{A186283E-1545-8141-8DB0-1FC7EE754937}">
      <dgm:prSet/>
      <dgm:spPr/>
      <dgm:t>
        <a:bodyPr/>
        <a:lstStyle/>
        <a:p>
          <a:endParaRPr lang="en-GB"/>
        </a:p>
      </dgm:t>
    </dgm:pt>
    <dgm:pt modelId="{2F7B167B-30C8-E149-81E8-EA48963F0B2E}" type="sibTrans" cxnId="{A186283E-1545-8141-8DB0-1FC7EE754937}">
      <dgm:prSet/>
      <dgm:spPr/>
      <dgm:t>
        <a:bodyPr/>
        <a:lstStyle/>
        <a:p>
          <a:endParaRPr lang="en-GB"/>
        </a:p>
      </dgm:t>
    </dgm:pt>
    <dgm:pt modelId="{83F8A196-CA49-7348-9E8E-B8B8D5415039}">
      <dgm:prSet/>
      <dgm:spPr/>
      <dgm:t>
        <a:bodyPr/>
        <a:lstStyle/>
        <a:p>
          <a:r>
            <a:rPr lang="en-IN" b="0" dirty="0">
              <a:solidFill>
                <a:schemeClr val="bg1"/>
              </a:solidFill>
              <a:effectLst/>
              <a:latin typeface="Segoe UI" panose="020B0502040204020203" pitchFamily="34" charset="0"/>
              <a:ea typeface="Times New Roman" panose="02020603050405020304" pitchFamily="18" charset="0"/>
            </a:rPr>
            <a:t>Calculate the number and occurrence of mission outcome per orbit type</a:t>
          </a:r>
          <a:endParaRPr lang="en-GB" dirty="0">
            <a:solidFill>
              <a:schemeClr val="bg1"/>
            </a:solidFill>
          </a:endParaRPr>
        </a:p>
      </dgm:t>
    </dgm:pt>
    <dgm:pt modelId="{6ABA7711-BA49-8F4C-95AD-424B643C3D4A}" type="parTrans" cxnId="{11FE7C63-B7AB-0545-A950-241A8342793D}">
      <dgm:prSet/>
      <dgm:spPr/>
      <dgm:t>
        <a:bodyPr/>
        <a:lstStyle/>
        <a:p>
          <a:endParaRPr lang="en-GB"/>
        </a:p>
      </dgm:t>
    </dgm:pt>
    <dgm:pt modelId="{81DF66A9-0F8D-8847-9847-ED497875E748}" type="sibTrans" cxnId="{11FE7C63-B7AB-0545-A950-241A8342793D}">
      <dgm:prSet/>
      <dgm:spPr/>
      <dgm:t>
        <a:bodyPr/>
        <a:lstStyle/>
        <a:p>
          <a:endParaRPr lang="en-GB"/>
        </a:p>
      </dgm:t>
    </dgm:pt>
    <dgm:pt modelId="{622AAEB6-52A8-7240-8CBA-B29B77224D37}">
      <dgm:prSet/>
      <dgm:spPr/>
      <dgm:t>
        <a:bodyPr/>
        <a:lstStyle/>
        <a:p>
          <a:r>
            <a:rPr lang="en-IN"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Create a landing outcome label from Outcome column</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0936C6D6-8CC2-E740-9667-7C5829039573}" type="parTrans" cxnId="{7B3B748A-6BCB-AC4E-B5C0-E978FF2DAEC1}">
      <dgm:prSet/>
      <dgm:spPr/>
      <dgm:t>
        <a:bodyPr/>
        <a:lstStyle/>
        <a:p>
          <a:endParaRPr lang="en-GB"/>
        </a:p>
      </dgm:t>
    </dgm:pt>
    <dgm:pt modelId="{6D664FC6-2D16-3D40-A1C5-3004CC8DD907}" type="sibTrans" cxnId="{7B3B748A-6BCB-AC4E-B5C0-E978FF2DAEC1}">
      <dgm:prSet/>
      <dgm:spPr/>
      <dgm:t>
        <a:bodyPr/>
        <a:lstStyle/>
        <a:p>
          <a:endParaRPr lang="en-GB"/>
        </a:p>
      </dgm:t>
    </dgm:pt>
    <dgm:pt modelId="{411AC34E-A70F-9244-80C9-BDBE424E448C}" type="pres">
      <dgm:prSet presAssocID="{364C6DC9-8B34-B74F-8F58-804C37060C99}" presName="Name0" presStyleCnt="0">
        <dgm:presLayoutVars>
          <dgm:dir/>
          <dgm:resizeHandles val="exact"/>
        </dgm:presLayoutVars>
      </dgm:prSet>
      <dgm:spPr/>
    </dgm:pt>
    <dgm:pt modelId="{8F37C7CE-A7C5-FC46-BC95-3C0CF0680D3B}" type="pres">
      <dgm:prSet presAssocID="{350A90B2-4C1F-D04D-AF16-4986C54396A3}" presName="node" presStyleLbl="node1" presStyleIdx="0" presStyleCnt="6">
        <dgm:presLayoutVars>
          <dgm:bulletEnabled val="1"/>
        </dgm:presLayoutVars>
      </dgm:prSet>
      <dgm:spPr/>
    </dgm:pt>
    <dgm:pt modelId="{76018494-A441-EF49-93B2-6388D0D5E645}" type="pres">
      <dgm:prSet presAssocID="{5203FF77-F31A-924D-9B69-C640A7A5780F}" presName="sibTrans" presStyleLbl="sibTrans1D1" presStyleIdx="0" presStyleCnt="5"/>
      <dgm:spPr/>
    </dgm:pt>
    <dgm:pt modelId="{FD5FF463-D5DF-7A4F-8F2A-BF86FD019E2A}" type="pres">
      <dgm:prSet presAssocID="{5203FF77-F31A-924D-9B69-C640A7A5780F}" presName="connectorText" presStyleLbl="sibTrans1D1" presStyleIdx="0" presStyleCnt="5"/>
      <dgm:spPr/>
    </dgm:pt>
    <dgm:pt modelId="{D55737F8-8C7C-084D-A990-A147B29FEFA7}" type="pres">
      <dgm:prSet presAssocID="{2D9FAFFA-6809-C445-AC7C-6A50F6C415E7}" presName="node" presStyleLbl="node1" presStyleIdx="1" presStyleCnt="6">
        <dgm:presLayoutVars>
          <dgm:bulletEnabled val="1"/>
        </dgm:presLayoutVars>
      </dgm:prSet>
      <dgm:spPr/>
    </dgm:pt>
    <dgm:pt modelId="{F33A1116-8D07-DA4C-8BCE-5BDC66B8CD2F}" type="pres">
      <dgm:prSet presAssocID="{5A18040B-490A-9E43-8538-937F72CB8EF5}" presName="sibTrans" presStyleLbl="sibTrans1D1" presStyleIdx="1" presStyleCnt="5"/>
      <dgm:spPr/>
    </dgm:pt>
    <dgm:pt modelId="{0E94C35C-67D2-8B45-A96D-3D793B3A9AE4}" type="pres">
      <dgm:prSet presAssocID="{5A18040B-490A-9E43-8538-937F72CB8EF5}" presName="connectorText" presStyleLbl="sibTrans1D1" presStyleIdx="1" presStyleCnt="5"/>
      <dgm:spPr/>
    </dgm:pt>
    <dgm:pt modelId="{A4D28CAB-82BD-1B45-9CF9-EEE328628AD2}" type="pres">
      <dgm:prSet presAssocID="{55CDD9D4-8867-444E-8AA8-E046ABF15061}" presName="node" presStyleLbl="node1" presStyleIdx="2" presStyleCnt="6">
        <dgm:presLayoutVars>
          <dgm:bulletEnabled val="1"/>
        </dgm:presLayoutVars>
      </dgm:prSet>
      <dgm:spPr/>
    </dgm:pt>
    <dgm:pt modelId="{61AFD8C3-005F-8644-9A33-973DFC658B99}" type="pres">
      <dgm:prSet presAssocID="{689DFBE2-B42D-7B48-A280-7ED515676D4E}" presName="sibTrans" presStyleLbl="sibTrans1D1" presStyleIdx="2" presStyleCnt="5"/>
      <dgm:spPr/>
    </dgm:pt>
    <dgm:pt modelId="{B0D77065-392F-624A-9725-8A0A121371B7}" type="pres">
      <dgm:prSet presAssocID="{689DFBE2-B42D-7B48-A280-7ED515676D4E}" presName="connectorText" presStyleLbl="sibTrans1D1" presStyleIdx="2" presStyleCnt="5"/>
      <dgm:spPr/>
    </dgm:pt>
    <dgm:pt modelId="{58C59050-77F9-374E-888D-4C7D90B59B7C}" type="pres">
      <dgm:prSet presAssocID="{3D5225C8-131D-2A4B-AF05-5488EB92A5D4}" presName="node" presStyleLbl="node1" presStyleIdx="3" presStyleCnt="6" custLinFactNeighborX="-266" custLinFactNeighborY="-1395">
        <dgm:presLayoutVars>
          <dgm:bulletEnabled val="1"/>
        </dgm:presLayoutVars>
      </dgm:prSet>
      <dgm:spPr/>
    </dgm:pt>
    <dgm:pt modelId="{13290CA3-20E8-5D49-AEDD-3EFCD07AC779}" type="pres">
      <dgm:prSet presAssocID="{2F7B167B-30C8-E149-81E8-EA48963F0B2E}" presName="sibTrans" presStyleLbl="sibTrans1D1" presStyleIdx="3" presStyleCnt="5"/>
      <dgm:spPr/>
    </dgm:pt>
    <dgm:pt modelId="{2D68B439-9C42-AF44-9DAD-DA442CA0FADE}" type="pres">
      <dgm:prSet presAssocID="{2F7B167B-30C8-E149-81E8-EA48963F0B2E}" presName="connectorText" presStyleLbl="sibTrans1D1" presStyleIdx="3" presStyleCnt="5"/>
      <dgm:spPr/>
    </dgm:pt>
    <dgm:pt modelId="{80BD53CA-80FB-FA42-85DF-B2BA1225E7C4}" type="pres">
      <dgm:prSet presAssocID="{83F8A196-CA49-7348-9E8E-B8B8D5415039}" presName="node" presStyleLbl="node1" presStyleIdx="4" presStyleCnt="6">
        <dgm:presLayoutVars>
          <dgm:bulletEnabled val="1"/>
        </dgm:presLayoutVars>
      </dgm:prSet>
      <dgm:spPr/>
    </dgm:pt>
    <dgm:pt modelId="{9F055E46-BD5C-7D48-BAA0-44A00828DBE2}" type="pres">
      <dgm:prSet presAssocID="{81DF66A9-0F8D-8847-9847-ED497875E748}" presName="sibTrans" presStyleLbl="sibTrans1D1" presStyleIdx="4" presStyleCnt="5"/>
      <dgm:spPr/>
    </dgm:pt>
    <dgm:pt modelId="{0E526BFF-0D39-C446-B501-EE44C2D31AC7}" type="pres">
      <dgm:prSet presAssocID="{81DF66A9-0F8D-8847-9847-ED497875E748}" presName="connectorText" presStyleLbl="sibTrans1D1" presStyleIdx="4" presStyleCnt="5"/>
      <dgm:spPr/>
    </dgm:pt>
    <dgm:pt modelId="{7D83A624-1546-F540-9DE8-168E61E12FB7}" type="pres">
      <dgm:prSet presAssocID="{622AAEB6-52A8-7240-8CBA-B29B77224D37}" presName="node" presStyleLbl="node1" presStyleIdx="5" presStyleCnt="6">
        <dgm:presLayoutVars>
          <dgm:bulletEnabled val="1"/>
        </dgm:presLayoutVars>
      </dgm:prSet>
      <dgm:spPr/>
    </dgm:pt>
  </dgm:ptLst>
  <dgm:cxnLst>
    <dgm:cxn modelId="{44E79001-3C95-6F42-88CE-FDB27960DF5B}" type="presOf" srcId="{689DFBE2-B42D-7B48-A280-7ED515676D4E}" destId="{B0D77065-392F-624A-9725-8A0A121371B7}" srcOrd="1" destOrd="0" presId="urn:microsoft.com/office/officeart/2005/8/layout/bProcess3"/>
    <dgm:cxn modelId="{5E084F21-71E7-B248-BE5C-F0612930C0FF}" srcId="{364C6DC9-8B34-B74F-8F58-804C37060C99}" destId="{2D9FAFFA-6809-C445-AC7C-6A50F6C415E7}" srcOrd="1" destOrd="0" parTransId="{B9A95D31-70B9-B44C-A42B-7D3FEF57EE16}" sibTransId="{5A18040B-490A-9E43-8538-937F72CB8EF5}"/>
    <dgm:cxn modelId="{A186283E-1545-8141-8DB0-1FC7EE754937}" srcId="{364C6DC9-8B34-B74F-8F58-804C37060C99}" destId="{3D5225C8-131D-2A4B-AF05-5488EB92A5D4}" srcOrd="3" destOrd="0" parTransId="{80C1F40C-B86A-D24E-9136-591D8A50BD12}" sibTransId="{2F7B167B-30C8-E149-81E8-EA48963F0B2E}"/>
    <dgm:cxn modelId="{4411F340-49FB-F348-A8FB-E309CF09592E}" type="presOf" srcId="{3D5225C8-131D-2A4B-AF05-5488EB92A5D4}" destId="{58C59050-77F9-374E-888D-4C7D90B59B7C}" srcOrd="0" destOrd="0" presId="urn:microsoft.com/office/officeart/2005/8/layout/bProcess3"/>
    <dgm:cxn modelId="{58DEF340-4068-224A-A646-4872F553709F}" type="presOf" srcId="{5A18040B-490A-9E43-8538-937F72CB8EF5}" destId="{F33A1116-8D07-DA4C-8BCE-5BDC66B8CD2F}" srcOrd="0" destOrd="0" presId="urn:microsoft.com/office/officeart/2005/8/layout/bProcess3"/>
    <dgm:cxn modelId="{79A82B46-2665-C24F-AD3C-65AD8B9B4467}" type="presOf" srcId="{5203FF77-F31A-924D-9B69-C640A7A5780F}" destId="{76018494-A441-EF49-93B2-6388D0D5E645}" srcOrd="0" destOrd="0" presId="urn:microsoft.com/office/officeart/2005/8/layout/bProcess3"/>
    <dgm:cxn modelId="{81ACE747-0745-2A4B-A4A9-5472652B2D99}" type="presOf" srcId="{55CDD9D4-8867-444E-8AA8-E046ABF15061}" destId="{A4D28CAB-82BD-1B45-9CF9-EEE328628AD2}" srcOrd="0" destOrd="0" presId="urn:microsoft.com/office/officeart/2005/8/layout/bProcess3"/>
    <dgm:cxn modelId="{FBEAD948-C106-1845-BBB8-39BEEF1E2076}" type="presOf" srcId="{622AAEB6-52A8-7240-8CBA-B29B77224D37}" destId="{7D83A624-1546-F540-9DE8-168E61E12FB7}" srcOrd="0" destOrd="0" presId="urn:microsoft.com/office/officeart/2005/8/layout/bProcess3"/>
    <dgm:cxn modelId="{11FE7C63-B7AB-0545-A950-241A8342793D}" srcId="{364C6DC9-8B34-B74F-8F58-804C37060C99}" destId="{83F8A196-CA49-7348-9E8E-B8B8D5415039}" srcOrd="4" destOrd="0" parTransId="{6ABA7711-BA49-8F4C-95AD-424B643C3D4A}" sibTransId="{81DF66A9-0F8D-8847-9847-ED497875E748}"/>
    <dgm:cxn modelId="{021D8675-6072-2B4A-A92A-F7243838E256}" type="presOf" srcId="{83F8A196-CA49-7348-9E8E-B8B8D5415039}" destId="{80BD53CA-80FB-FA42-85DF-B2BA1225E7C4}" srcOrd="0" destOrd="0" presId="urn:microsoft.com/office/officeart/2005/8/layout/bProcess3"/>
    <dgm:cxn modelId="{001B7778-24AD-E64F-B0F1-9C725B409A14}" type="presOf" srcId="{2F7B167B-30C8-E149-81E8-EA48963F0B2E}" destId="{13290CA3-20E8-5D49-AEDD-3EFCD07AC779}" srcOrd="0" destOrd="0" presId="urn:microsoft.com/office/officeart/2005/8/layout/bProcess3"/>
    <dgm:cxn modelId="{63C95279-3DDF-F64F-861C-6F743BACF4F6}" type="presOf" srcId="{5A18040B-490A-9E43-8538-937F72CB8EF5}" destId="{0E94C35C-67D2-8B45-A96D-3D793B3A9AE4}" srcOrd="1" destOrd="0" presId="urn:microsoft.com/office/officeart/2005/8/layout/bProcess3"/>
    <dgm:cxn modelId="{08EB597F-E3A8-9E4F-946B-1C816B7F4583}" srcId="{364C6DC9-8B34-B74F-8F58-804C37060C99}" destId="{55CDD9D4-8867-444E-8AA8-E046ABF15061}" srcOrd="2" destOrd="0" parTransId="{55084489-C8FC-654D-B2C8-559C2FF85C61}" sibTransId="{689DFBE2-B42D-7B48-A280-7ED515676D4E}"/>
    <dgm:cxn modelId="{23666E86-C5C0-7848-9BCE-5F61F96C8A17}" type="presOf" srcId="{350A90B2-4C1F-D04D-AF16-4986C54396A3}" destId="{8F37C7CE-A7C5-FC46-BC95-3C0CF0680D3B}" srcOrd="0" destOrd="0" presId="urn:microsoft.com/office/officeart/2005/8/layout/bProcess3"/>
    <dgm:cxn modelId="{7B3B748A-6BCB-AC4E-B5C0-E978FF2DAEC1}" srcId="{364C6DC9-8B34-B74F-8F58-804C37060C99}" destId="{622AAEB6-52A8-7240-8CBA-B29B77224D37}" srcOrd="5" destOrd="0" parTransId="{0936C6D6-8CC2-E740-9667-7C5829039573}" sibTransId="{6D664FC6-2D16-3D40-A1C5-3004CC8DD907}"/>
    <dgm:cxn modelId="{E49F9598-459D-274F-9C18-798CF39EC43C}" type="presOf" srcId="{81DF66A9-0F8D-8847-9847-ED497875E748}" destId="{0E526BFF-0D39-C446-B501-EE44C2D31AC7}" srcOrd="1" destOrd="0" presId="urn:microsoft.com/office/officeart/2005/8/layout/bProcess3"/>
    <dgm:cxn modelId="{9E6D529C-C4B8-8E44-8B4E-B13D678FD971}" type="presOf" srcId="{5203FF77-F31A-924D-9B69-C640A7A5780F}" destId="{FD5FF463-D5DF-7A4F-8F2A-BF86FD019E2A}" srcOrd="1" destOrd="0" presId="urn:microsoft.com/office/officeart/2005/8/layout/bProcess3"/>
    <dgm:cxn modelId="{1C162A9D-4E4A-5245-B964-DBB6C0179162}" type="presOf" srcId="{2D9FAFFA-6809-C445-AC7C-6A50F6C415E7}" destId="{D55737F8-8C7C-084D-A990-A147B29FEFA7}" srcOrd="0" destOrd="0" presId="urn:microsoft.com/office/officeart/2005/8/layout/bProcess3"/>
    <dgm:cxn modelId="{9B18EEA9-B2F1-1245-9B9B-C1F61554C6B5}" type="presOf" srcId="{364C6DC9-8B34-B74F-8F58-804C37060C99}" destId="{411AC34E-A70F-9244-80C9-BDBE424E448C}" srcOrd="0" destOrd="0" presId="urn:microsoft.com/office/officeart/2005/8/layout/bProcess3"/>
    <dgm:cxn modelId="{4D63C6BB-1078-DF44-9EDD-8BDDB5308557}" srcId="{364C6DC9-8B34-B74F-8F58-804C37060C99}" destId="{350A90B2-4C1F-D04D-AF16-4986C54396A3}" srcOrd="0" destOrd="0" parTransId="{77DD5DBA-DD9D-D447-BD3B-F6E534B08CC1}" sibTransId="{5203FF77-F31A-924D-9B69-C640A7A5780F}"/>
    <dgm:cxn modelId="{26626DC0-D767-F445-ABC5-CB0FA5BCAE5E}" type="presOf" srcId="{81DF66A9-0F8D-8847-9847-ED497875E748}" destId="{9F055E46-BD5C-7D48-BAA0-44A00828DBE2}" srcOrd="0" destOrd="0" presId="urn:microsoft.com/office/officeart/2005/8/layout/bProcess3"/>
    <dgm:cxn modelId="{562791C8-2D9C-3C46-AE52-611D0F03A2EE}" type="presOf" srcId="{2F7B167B-30C8-E149-81E8-EA48963F0B2E}" destId="{2D68B439-9C42-AF44-9DAD-DA442CA0FADE}" srcOrd="1" destOrd="0" presId="urn:microsoft.com/office/officeart/2005/8/layout/bProcess3"/>
    <dgm:cxn modelId="{95E3B5FE-497F-D948-B503-600C1303145A}" type="presOf" srcId="{689DFBE2-B42D-7B48-A280-7ED515676D4E}" destId="{61AFD8C3-005F-8644-9A33-973DFC658B99}" srcOrd="0" destOrd="0" presId="urn:microsoft.com/office/officeart/2005/8/layout/bProcess3"/>
    <dgm:cxn modelId="{58AAECB1-93B5-E745-A824-A8C2C31ACD7B}" type="presParOf" srcId="{411AC34E-A70F-9244-80C9-BDBE424E448C}" destId="{8F37C7CE-A7C5-FC46-BC95-3C0CF0680D3B}" srcOrd="0" destOrd="0" presId="urn:microsoft.com/office/officeart/2005/8/layout/bProcess3"/>
    <dgm:cxn modelId="{BBCE617C-1C24-4D4D-B94B-85059FF7CEEA}" type="presParOf" srcId="{411AC34E-A70F-9244-80C9-BDBE424E448C}" destId="{76018494-A441-EF49-93B2-6388D0D5E645}" srcOrd="1" destOrd="0" presId="urn:microsoft.com/office/officeart/2005/8/layout/bProcess3"/>
    <dgm:cxn modelId="{1F27E8C8-FA08-4F41-8D93-2C4AACC5B975}" type="presParOf" srcId="{76018494-A441-EF49-93B2-6388D0D5E645}" destId="{FD5FF463-D5DF-7A4F-8F2A-BF86FD019E2A}" srcOrd="0" destOrd="0" presId="urn:microsoft.com/office/officeart/2005/8/layout/bProcess3"/>
    <dgm:cxn modelId="{E0B547A8-3938-E94D-99A0-4EDF92087856}" type="presParOf" srcId="{411AC34E-A70F-9244-80C9-BDBE424E448C}" destId="{D55737F8-8C7C-084D-A990-A147B29FEFA7}" srcOrd="2" destOrd="0" presId="urn:microsoft.com/office/officeart/2005/8/layout/bProcess3"/>
    <dgm:cxn modelId="{5C07051F-7875-DA41-9EBA-80B8D1999515}" type="presParOf" srcId="{411AC34E-A70F-9244-80C9-BDBE424E448C}" destId="{F33A1116-8D07-DA4C-8BCE-5BDC66B8CD2F}" srcOrd="3" destOrd="0" presId="urn:microsoft.com/office/officeart/2005/8/layout/bProcess3"/>
    <dgm:cxn modelId="{85802570-4031-6346-AA90-3B9573A50FB0}" type="presParOf" srcId="{F33A1116-8D07-DA4C-8BCE-5BDC66B8CD2F}" destId="{0E94C35C-67D2-8B45-A96D-3D793B3A9AE4}" srcOrd="0" destOrd="0" presId="urn:microsoft.com/office/officeart/2005/8/layout/bProcess3"/>
    <dgm:cxn modelId="{DABB9660-97DF-5540-9DD1-F93C0B8C41F5}" type="presParOf" srcId="{411AC34E-A70F-9244-80C9-BDBE424E448C}" destId="{A4D28CAB-82BD-1B45-9CF9-EEE328628AD2}" srcOrd="4" destOrd="0" presId="urn:microsoft.com/office/officeart/2005/8/layout/bProcess3"/>
    <dgm:cxn modelId="{7DB828D5-B26D-2646-9737-9C96808D16EE}" type="presParOf" srcId="{411AC34E-A70F-9244-80C9-BDBE424E448C}" destId="{61AFD8C3-005F-8644-9A33-973DFC658B99}" srcOrd="5" destOrd="0" presId="urn:microsoft.com/office/officeart/2005/8/layout/bProcess3"/>
    <dgm:cxn modelId="{77E9F2C0-3C0F-3F44-8B89-7EAB6082DDFC}" type="presParOf" srcId="{61AFD8C3-005F-8644-9A33-973DFC658B99}" destId="{B0D77065-392F-624A-9725-8A0A121371B7}" srcOrd="0" destOrd="0" presId="urn:microsoft.com/office/officeart/2005/8/layout/bProcess3"/>
    <dgm:cxn modelId="{002D0F6A-B2EF-D64F-B43D-DBCAC8BA6E61}" type="presParOf" srcId="{411AC34E-A70F-9244-80C9-BDBE424E448C}" destId="{58C59050-77F9-374E-888D-4C7D90B59B7C}" srcOrd="6" destOrd="0" presId="urn:microsoft.com/office/officeart/2005/8/layout/bProcess3"/>
    <dgm:cxn modelId="{3A3DEEDF-C384-CB45-85AF-13C47B1F445F}" type="presParOf" srcId="{411AC34E-A70F-9244-80C9-BDBE424E448C}" destId="{13290CA3-20E8-5D49-AEDD-3EFCD07AC779}" srcOrd="7" destOrd="0" presId="urn:microsoft.com/office/officeart/2005/8/layout/bProcess3"/>
    <dgm:cxn modelId="{FF3804F6-293D-7546-A596-7607415696C0}" type="presParOf" srcId="{13290CA3-20E8-5D49-AEDD-3EFCD07AC779}" destId="{2D68B439-9C42-AF44-9DAD-DA442CA0FADE}" srcOrd="0" destOrd="0" presId="urn:microsoft.com/office/officeart/2005/8/layout/bProcess3"/>
    <dgm:cxn modelId="{AC44A78F-34C9-8E4E-BAE2-211495866B05}" type="presParOf" srcId="{411AC34E-A70F-9244-80C9-BDBE424E448C}" destId="{80BD53CA-80FB-FA42-85DF-B2BA1225E7C4}" srcOrd="8" destOrd="0" presId="urn:microsoft.com/office/officeart/2005/8/layout/bProcess3"/>
    <dgm:cxn modelId="{F2EC90E6-7544-5747-8C3F-DC42AE1B5BA0}" type="presParOf" srcId="{411AC34E-A70F-9244-80C9-BDBE424E448C}" destId="{9F055E46-BD5C-7D48-BAA0-44A00828DBE2}" srcOrd="9" destOrd="0" presId="urn:microsoft.com/office/officeart/2005/8/layout/bProcess3"/>
    <dgm:cxn modelId="{3A2DCDBC-CB00-5340-B62A-03B315F9F87E}" type="presParOf" srcId="{9F055E46-BD5C-7D48-BAA0-44A00828DBE2}" destId="{0E526BFF-0D39-C446-B501-EE44C2D31AC7}" srcOrd="0" destOrd="0" presId="urn:microsoft.com/office/officeart/2005/8/layout/bProcess3"/>
    <dgm:cxn modelId="{59083565-DC0E-ED4A-A25A-347FFC8158D5}" type="presParOf" srcId="{411AC34E-A70F-9244-80C9-BDBE424E448C}" destId="{7D83A624-1546-F540-9DE8-168E61E12FB7}"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18494-A441-EF49-93B2-6388D0D5E645}">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57014" y="912848"/>
        <a:ext cx="34897" cy="6979"/>
      </dsp:txXfrm>
    </dsp:sp>
    <dsp:sp modelId="{8F37C7CE-A7C5-FC46-BC95-3C0CF0680D3B}">
      <dsp:nvSpPr>
        <dsp:cNvPr id="0" name=""/>
        <dsp:cNvSpPr/>
      </dsp:nvSpPr>
      <dsp:spPr>
        <a:xfrm>
          <a:off x="8061" y="5979"/>
          <a:ext cx="3034531" cy="1820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mj-lt"/>
            </a:rPr>
            <a:t>Import the Libraries </a:t>
          </a:r>
          <a:r>
            <a:rPr lang="en-US" sz="2600" b="1" kern="1200" dirty="0" err="1">
              <a:latin typeface="+mj-lt"/>
            </a:rPr>
            <a:t>BeautifulSoup</a:t>
          </a:r>
          <a:r>
            <a:rPr lang="en-US" sz="2600" b="1" kern="1200" dirty="0">
              <a:latin typeface="+mj-lt"/>
            </a:rPr>
            <a:t>, Pandas</a:t>
          </a:r>
        </a:p>
      </dsp:txBody>
      <dsp:txXfrm>
        <a:off x="8061" y="5979"/>
        <a:ext cx="3034531" cy="1820718"/>
      </dsp:txXfrm>
    </dsp:sp>
    <dsp:sp modelId="{F33A1116-8D07-DA4C-8BCE-5BDC66B8CD2F}">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089488" y="912848"/>
        <a:ext cx="34897" cy="6979"/>
      </dsp:txXfrm>
    </dsp:sp>
    <dsp:sp modelId="{D55737F8-8C7C-084D-A990-A147B29FEFA7}">
      <dsp:nvSpPr>
        <dsp:cNvPr id="0" name=""/>
        <dsp:cNvSpPr/>
      </dsp:nvSpPr>
      <dsp:spPr>
        <a:xfrm>
          <a:off x="3740534" y="5979"/>
          <a:ext cx="3034531" cy="1820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mj-lt"/>
            </a:rPr>
            <a:t>Use series of helper functions to process web scraped HTML table</a:t>
          </a:r>
          <a:endParaRPr lang="en-IN" sz="2600" b="1" kern="1200" dirty="0">
            <a:latin typeface="-apple-system"/>
          </a:endParaRPr>
        </a:p>
      </dsp:txBody>
      <dsp:txXfrm>
        <a:off x="3740534" y="5979"/>
        <a:ext cx="3034531" cy="1820718"/>
      </dsp:txXfrm>
    </dsp:sp>
    <dsp:sp modelId="{61AFD8C3-005F-8644-9A33-973DFC658B99}">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070362" y="2155079"/>
        <a:ext cx="374875" cy="6979"/>
      </dsp:txXfrm>
    </dsp:sp>
    <dsp:sp modelId="{A4D28CAB-82BD-1B45-9CF9-EEE328628AD2}">
      <dsp:nvSpPr>
        <dsp:cNvPr id="0" name=""/>
        <dsp:cNvSpPr/>
      </dsp:nvSpPr>
      <dsp:spPr>
        <a:xfrm>
          <a:off x="7473007" y="5979"/>
          <a:ext cx="3034531" cy="1820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IN" sz="2600" b="1" kern="1200" dirty="0">
              <a:latin typeface="+mj-lt"/>
            </a:rPr>
            <a:t>Request the Falcon9 Launch Wiki page from its URL</a:t>
          </a:r>
        </a:p>
      </dsp:txBody>
      <dsp:txXfrm>
        <a:off x="7473007" y="5979"/>
        <a:ext cx="3034531" cy="1820718"/>
      </dsp:txXfrm>
    </dsp:sp>
    <dsp:sp modelId="{13290CA3-20E8-5D49-AEDD-3EFCD07AC779}">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57014" y="3431509"/>
        <a:ext cx="34897" cy="6979"/>
      </dsp:txXfrm>
    </dsp:sp>
    <dsp:sp modelId="{58C59050-77F9-374E-888D-4C7D90B59B7C}">
      <dsp:nvSpPr>
        <dsp:cNvPr id="0" name=""/>
        <dsp:cNvSpPr/>
      </dsp:nvSpPr>
      <dsp:spPr>
        <a:xfrm>
          <a:off x="8061" y="2524640"/>
          <a:ext cx="3034531" cy="1820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IN" sz="2600" b="1" kern="1200" dirty="0">
              <a:latin typeface="+mj-lt"/>
            </a:rPr>
            <a:t>Extract all column/variable names from the HTML table header</a:t>
          </a:r>
        </a:p>
      </dsp:txBody>
      <dsp:txXfrm>
        <a:off x="8061" y="2524640"/>
        <a:ext cx="3034531" cy="1820718"/>
      </dsp:txXfrm>
    </dsp:sp>
    <dsp:sp modelId="{80BD53CA-80FB-FA42-85DF-B2BA1225E7C4}">
      <dsp:nvSpPr>
        <dsp:cNvPr id="0" name=""/>
        <dsp:cNvSpPr/>
      </dsp:nvSpPr>
      <dsp:spPr>
        <a:xfrm>
          <a:off x="3740534" y="2524640"/>
          <a:ext cx="3034531" cy="1820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IN" sz="2600" b="1" kern="1200" dirty="0">
              <a:latin typeface="+mj-lt"/>
            </a:rPr>
            <a:t>Create a data frame by parsing the launch HTML tables</a:t>
          </a:r>
          <a:endParaRPr lang="en-GB" sz="2600" kern="1200"/>
        </a:p>
      </dsp:txBody>
      <dsp:txXfrm>
        <a:off x="3740534" y="2524640"/>
        <a:ext cx="3034531" cy="182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18494-A441-EF49-93B2-6388D0D5E645}">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57014" y="912848"/>
        <a:ext cx="34897" cy="6979"/>
      </dsp:txXfrm>
    </dsp:sp>
    <dsp:sp modelId="{8F37C7CE-A7C5-FC46-BC95-3C0CF0680D3B}">
      <dsp:nvSpPr>
        <dsp:cNvPr id="0" name=""/>
        <dsp:cNvSpPr/>
      </dsp:nvSpPr>
      <dsp:spPr>
        <a:xfrm>
          <a:off x="8061" y="5979"/>
          <a:ext cx="3034531" cy="1820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dirty="0">
              <a:solidFill>
                <a:schemeClr val="bg1"/>
              </a:solidFill>
              <a:latin typeface="Segoe UI" panose="020B0502040204020203" pitchFamily="34" charset="0"/>
            </a:rPr>
            <a:t>Import Libraries and Define Auxiliary Functions</a:t>
          </a:r>
          <a:endParaRPr lang="en-US" sz="2200" b="1" kern="1200" dirty="0">
            <a:solidFill>
              <a:schemeClr val="bg1"/>
            </a:solidFill>
            <a:latin typeface="+mj-lt"/>
          </a:endParaRPr>
        </a:p>
      </dsp:txBody>
      <dsp:txXfrm>
        <a:off x="8061" y="5979"/>
        <a:ext cx="3034531" cy="1820718"/>
      </dsp:txXfrm>
    </dsp:sp>
    <dsp:sp modelId="{F33A1116-8D07-DA4C-8BCE-5BDC66B8CD2F}">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089488" y="912848"/>
        <a:ext cx="34897" cy="6979"/>
      </dsp:txXfrm>
    </dsp:sp>
    <dsp:sp modelId="{D55737F8-8C7C-084D-A990-A147B29FEFA7}">
      <dsp:nvSpPr>
        <dsp:cNvPr id="0" name=""/>
        <dsp:cNvSpPr/>
      </dsp:nvSpPr>
      <dsp:spPr>
        <a:xfrm>
          <a:off x="3740534" y="5979"/>
          <a:ext cx="3034531" cy="1820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b="0" kern="1200" dirty="0">
              <a:solidFill>
                <a:schemeClr val="bg1"/>
              </a:solidFill>
              <a:effectLst/>
              <a:latin typeface="Segoe UI" panose="020B0502040204020203" pitchFamily="34" charset="0"/>
              <a:ea typeface="Times New Roman" panose="02020603050405020304" pitchFamily="18" charset="0"/>
            </a:rPr>
            <a:t>Perform Data Analysis</a:t>
          </a:r>
          <a:endParaRPr lang="en-IN" sz="2200" b="1" kern="1200" dirty="0">
            <a:solidFill>
              <a:schemeClr val="bg1"/>
            </a:solidFill>
            <a:latin typeface="-apple-system"/>
          </a:endParaRPr>
        </a:p>
      </dsp:txBody>
      <dsp:txXfrm>
        <a:off x="3740534" y="5979"/>
        <a:ext cx="3034531" cy="1820718"/>
      </dsp:txXfrm>
    </dsp:sp>
    <dsp:sp modelId="{61AFD8C3-005F-8644-9A33-973DFC658B99}">
      <dsp:nvSpPr>
        <dsp:cNvPr id="0" name=""/>
        <dsp:cNvSpPr/>
      </dsp:nvSpPr>
      <dsp:spPr>
        <a:xfrm>
          <a:off x="1517265" y="1824897"/>
          <a:ext cx="7473007" cy="641943"/>
        </a:xfrm>
        <a:custGeom>
          <a:avLst/>
          <a:gdLst/>
          <a:ahLst/>
          <a:cxnLst/>
          <a:rect l="0" t="0" r="0" b="0"/>
          <a:pathLst>
            <a:path>
              <a:moveTo>
                <a:pt x="7473007" y="0"/>
              </a:moveTo>
              <a:lnTo>
                <a:pt x="7473007" y="338071"/>
              </a:lnTo>
              <a:lnTo>
                <a:pt x="0" y="338071"/>
              </a:lnTo>
              <a:lnTo>
                <a:pt x="0" y="64194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066189" y="2142379"/>
        <a:ext cx="375160" cy="6979"/>
      </dsp:txXfrm>
    </dsp:sp>
    <dsp:sp modelId="{A4D28CAB-82BD-1B45-9CF9-EEE328628AD2}">
      <dsp:nvSpPr>
        <dsp:cNvPr id="0" name=""/>
        <dsp:cNvSpPr/>
      </dsp:nvSpPr>
      <dsp:spPr>
        <a:xfrm>
          <a:off x="7473007" y="5979"/>
          <a:ext cx="3034531" cy="1820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b="0" kern="1200" dirty="0">
              <a:solidFill>
                <a:schemeClr val="bg1"/>
              </a:solidFill>
              <a:effectLst/>
              <a:latin typeface="Segoe UI" panose="020B0502040204020203" pitchFamily="34" charset="0"/>
              <a:ea typeface="Times New Roman" panose="02020603050405020304" pitchFamily="18" charset="0"/>
            </a:rPr>
            <a:t>Calculate the number of launches on each site</a:t>
          </a:r>
          <a:endParaRPr lang="en-IN" sz="2200" b="1" kern="1200" dirty="0">
            <a:solidFill>
              <a:schemeClr val="bg1"/>
            </a:solidFill>
            <a:latin typeface="+mj-lt"/>
          </a:endParaRPr>
        </a:p>
      </dsp:txBody>
      <dsp:txXfrm>
        <a:off x="7473007" y="5979"/>
        <a:ext cx="3034531" cy="1820718"/>
      </dsp:txXfrm>
    </dsp:sp>
    <dsp:sp modelId="{13290CA3-20E8-5D49-AEDD-3EFCD07AC779}">
      <dsp:nvSpPr>
        <dsp:cNvPr id="0" name=""/>
        <dsp:cNvSpPr/>
      </dsp:nvSpPr>
      <dsp:spPr>
        <a:xfrm>
          <a:off x="3032731" y="3363880"/>
          <a:ext cx="675403" cy="91440"/>
        </a:xfrm>
        <a:custGeom>
          <a:avLst/>
          <a:gdLst/>
          <a:ahLst/>
          <a:cxnLst/>
          <a:rect l="0" t="0" r="0" b="0"/>
          <a:pathLst>
            <a:path>
              <a:moveTo>
                <a:pt x="0" y="45720"/>
              </a:moveTo>
              <a:lnTo>
                <a:pt x="354801" y="45720"/>
              </a:lnTo>
              <a:lnTo>
                <a:pt x="354801" y="71119"/>
              </a:lnTo>
              <a:lnTo>
                <a:pt x="675403" y="7111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52771" y="3406110"/>
        <a:ext cx="35323" cy="6979"/>
      </dsp:txXfrm>
    </dsp:sp>
    <dsp:sp modelId="{58C59050-77F9-374E-888D-4C7D90B59B7C}">
      <dsp:nvSpPr>
        <dsp:cNvPr id="0" name=""/>
        <dsp:cNvSpPr/>
      </dsp:nvSpPr>
      <dsp:spPr>
        <a:xfrm>
          <a:off x="0" y="2499241"/>
          <a:ext cx="3034531" cy="1820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b="0" kern="1200" dirty="0">
              <a:solidFill>
                <a:schemeClr val="bg1"/>
              </a:solidFill>
              <a:effectLst/>
              <a:latin typeface="Segoe UI" panose="020B0502040204020203" pitchFamily="34" charset="0"/>
              <a:ea typeface="Times New Roman" panose="02020603050405020304" pitchFamily="18" charset="0"/>
            </a:rPr>
            <a:t>Calculate the number and occurrence of each orbit</a:t>
          </a:r>
          <a:endParaRPr lang="en-IN" sz="2200" b="1" kern="1200" dirty="0">
            <a:solidFill>
              <a:schemeClr val="bg1"/>
            </a:solidFill>
            <a:latin typeface="+mj-lt"/>
          </a:endParaRPr>
        </a:p>
      </dsp:txBody>
      <dsp:txXfrm>
        <a:off x="0" y="2499241"/>
        <a:ext cx="3034531" cy="1820718"/>
      </dsp:txXfrm>
    </dsp:sp>
    <dsp:sp modelId="{9F055E46-BD5C-7D48-BAA0-44A00828DBE2}">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089488" y="3431509"/>
        <a:ext cx="34897" cy="6979"/>
      </dsp:txXfrm>
    </dsp:sp>
    <dsp:sp modelId="{80BD53CA-80FB-FA42-85DF-B2BA1225E7C4}">
      <dsp:nvSpPr>
        <dsp:cNvPr id="0" name=""/>
        <dsp:cNvSpPr/>
      </dsp:nvSpPr>
      <dsp:spPr>
        <a:xfrm>
          <a:off x="3740534" y="2524640"/>
          <a:ext cx="3034531" cy="1820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b="0" kern="1200" dirty="0">
              <a:solidFill>
                <a:schemeClr val="bg1"/>
              </a:solidFill>
              <a:effectLst/>
              <a:latin typeface="Segoe UI" panose="020B0502040204020203" pitchFamily="34" charset="0"/>
              <a:ea typeface="Times New Roman" panose="02020603050405020304" pitchFamily="18" charset="0"/>
            </a:rPr>
            <a:t>Calculate the number and occurrence of mission outcome per orbit type</a:t>
          </a:r>
          <a:endParaRPr lang="en-GB" sz="2200" kern="1200" dirty="0">
            <a:solidFill>
              <a:schemeClr val="bg1"/>
            </a:solidFill>
          </a:endParaRPr>
        </a:p>
      </dsp:txBody>
      <dsp:txXfrm>
        <a:off x="3740534" y="2524640"/>
        <a:ext cx="3034531" cy="1820718"/>
      </dsp:txXfrm>
    </dsp:sp>
    <dsp:sp modelId="{7D83A624-1546-F540-9DE8-168E61E12FB7}">
      <dsp:nvSpPr>
        <dsp:cNvPr id="0" name=""/>
        <dsp:cNvSpPr/>
      </dsp:nvSpPr>
      <dsp:spPr>
        <a:xfrm>
          <a:off x="7473007" y="2524640"/>
          <a:ext cx="3034531" cy="1820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rPr>
            <a:t>Create a landing outcome label from Outcome column</a:t>
          </a:r>
          <a:endParaRPr lang="en-IN" sz="2200" kern="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7473007" y="2524640"/>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93737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51086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st.github.com/georgebhilai/561c0789843ea0526eb3aa41a39778bd#file-interactive-visual-analytics-with-folium-lab-ipynb"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George Mathew</a:t>
            </a:r>
          </a:p>
          <a:p>
            <a:r>
              <a:rPr lang="en-US" dirty="0">
                <a:solidFill>
                  <a:schemeClr val="bg2"/>
                </a:solidFill>
                <a:latin typeface="Abadi"/>
                <a:ea typeface="SF Pro" pitchFamily="2" charset="0"/>
                <a:cs typeface="SF Pro" pitchFamily="2" charset="0"/>
              </a:rPr>
              <a:t>15</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February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DABC-1502-258A-CEBE-BECFD43040CD}"/>
              </a:ext>
            </a:extLst>
          </p:cNvPr>
          <p:cNvSpPr>
            <a:spLocks noGrp="1"/>
          </p:cNvSpPr>
          <p:nvPr>
            <p:ph type="title"/>
          </p:nvPr>
        </p:nvSpPr>
        <p:spPr/>
        <p:txBody>
          <a:bodyPr/>
          <a:lstStyle/>
          <a:p>
            <a:r>
              <a:rPr lang="en-US" b="1" dirty="0"/>
              <a:t>Presentation of Data Collection using Flowchart</a:t>
            </a:r>
          </a:p>
        </p:txBody>
      </p:sp>
      <p:pic>
        <p:nvPicPr>
          <p:cNvPr id="2050" name="Picture 2">
            <a:extLst>
              <a:ext uri="{FF2B5EF4-FFF2-40B4-BE49-F238E27FC236}">
                <a16:creationId xmlns:a16="http://schemas.microsoft.com/office/drawing/2014/main" id="{CF96CC2C-073F-E2F1-81C4-106AAA28B96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8300" y="1690687"/>
            <a:ext cx="11531600"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54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p:cNvSpPr>
            <a:spLocks noGrp="1"/>
          </p:cNvSpPr>
          <p:nvPr>
            <p:ph type="body" sz="half" idx="4294967295"/>
          </p:nvPr>
        </p:nvSpPr>
        <p:spPr>
          <a:xfrm>
            <a:off x="922410" y="1392499"/>
            <a:ext cx="4652889" cy="4436801"/>
          </a:xfrm>
          <a:prstGeom prst="rect">
            <a:avLst/>
          </a:prstGeom>
        </p:spPr>
        <p:txBody>
          <a:bodyPr lIns="91440" tIns="45720" rIns="91440" bIns="45720" anchor="t">
            <a:noAutofit/>
          </a:bodyPr>
          <a:lstStyle/>
          <a:p>
            <a:pPr>
              <a:lnSpc>
                <a:spcPct val="100000"/>
              </a:lnSpc>
              <a:spcBef>
                <a:spcPts val="1400"/>
              </a:spcBef>
            </a:pPr>
            <a:r>
              <a:rPr lang="en-US" sz="2200" b="1" dirty="0">
                <a:solidFill>
                  <a:schemeClr val="accent3">
                    <a:lumMod val="25000"/>
                  </a:schemeClr>
                </a:solidFill>
                <a:latin typeface="Abadi"/>
              </a:rPr>
              <a:t>Present your web scraping process using key phrases and flowcharts</a:t>
            </a:r>
          </a:p>
          <a:p>
            <a:pPr>
              <a:lnSpc>
                <a:spcPct val="100000"/>
              </a:lnSpc>
              <a:spcBef>
                <a:spcPts val="1400"/>
              </a:spcBef>
            </a:pPr>
            <a:r>
              <a:rPr lang="en-US" sz="2200" dirty="0">
                <a:solidFill>
                  <a:schemeClr val="accent3">
                    <a:lumMod val="25000"/>
                  </a:schemeClr>
                </a:solidFill>
                <a:latin typeface="Abadi"/>
              </a:rPr>
              <a:t>Individual slides added for key phrases and flowcharts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Add the GitHub URL of the completed web scraping notebook</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georgebhilai</a:t>
            </a:r>
            <a:r>
              <a:rPr lang="en-US" sz="2200" dirty="0">
                <a:solidFill>
                  <a:schemeClr val="accent3">
                    <a:lumMod val="25000"/>
                  </a:schemeClr>
                </a:solidFill>
                <a:latin typeface="Abadi" panose="020B0604020104020204" pitchFamily="34" charset="0"/>
              </a:rPr>
              <a:t>/Capstone-Project/blob/cfca724fa2e592e03380c56a340a42c2fa3acc2b/</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webscraping.ipynb</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4D70A-8A5C-674D-8412-69DE34D3DE7A}"/>
              </a:ext>
            </a:extLst>
          </p:cNvPr>
          <p:cNvSpPr>
            <a:spLocks noGrp="1"/>
          </p:cNvSpPr>
          <p:nvPr>
            <p:ph type="title"/>
          </p:nvPr>
        </p:nvSpPr>
        <p:spPr>
          <a:xfrm>
            <a:off x="482600" y="365125"/>
            <a:ext cx="10871200" cy="904875"/>
          </a:xfrm>
        </p:spPr>
        <p:txBody>
          <a:bodyPr/>
          <a:lstStyle/>
          <a:p>
            <a:r>
              <a:rPr lang="en-US" b="1" dirty="0"/>
              <a:t>Presentation of Web Scraping process using Key phrases</a:t>
            </a:r>
            <a:endParaRPr lang="en-US" dirty="0"/>
          </a:p>
        </p:txBody>
      </p:sp>
      <p:sp>
        <p:nvSpPr>
          <p:cNvPr id="3" name="Content Placeholder 2">
            <a:extLst>
              <a:ext uri="{FF2B5EF4-FFF2-40B4-BE49-F238E27FC236}">
                <a16:creationId xmlns:a16="http://schemas.microsoft.com/office/drawing/2014/main" id="{C741E25C-37FF-6ACF-71B9-4267779B8ECC}"/>
              </a:ext>
            </a:extLst>
          </p:cNvPr>
          <p:cNvSpPr>
            <a:spLocks noGrp="1"/>
          </p:cNvSpPr>
          <p:nvPr>
            <p:ph idx="1"/>
          </p:nvPr>
        </p:nvSpPr>
        <p:spPr>
          <a:xfrm>
            <a:off x="482600" y="1892301"/>
            <a:ext cx="11226800" cy="3733800"/>
          </a:xfrm>
        </p:spPr>
        <p:txBody>
          <a:bodyPr/>
          <a:lstStyle/>
          <a:p>
            <a:pPr marL="10800" indent="0">
              <a:spcBef>
                <a:spcPts val="0"/>
              </a:spcBef>
              <a:buNone/>
            </a:pPr>
            <a:endParaRPr lang="en-US" b="1" dirty="0">
              <a:latin typeface="+mj-lt"/>
            </a:endParaRPr>
          </a:p>
          <a:p>
            <a:pPr marL="576000" indent="-565200">
              <a:spcBef>
                <a:spcPts val="0"/>
              </a:spcBef>
              <a:buFont typeface="Arial" panose="020B0604020202020204" pitchFamily="34" charset="0"/>
              <a:buChar char="•"/>
            </a:pPr>
            <a:endParaRPr lang="en-US" b="1" dirty="0">
              <a:latin typeface="+mj-lt"/>
            </a:endParaRPr>
          </a:p>
          <a:p>
            <a:pPr marL="576000" indent="-565200">
              <a:spcBef>
                <a:spcPts val="0"/>
              </a:spcBef>
              <a:buFont typeface="Arial" panose="020B0604020202020204" pitchFamily="34" charset="0"/>
              <a:buChar char="•"/>
            </a:pPr>
            <a:r>
              <a:rPr lang="en-US" b="1" dirty="0">
                <a:latin typeface="+mj-lt"/>
              </a:rPr>
              <a:t>Import the Libraries </a:t>
            </a:r>
            <a:r>
              <a:rPr lang="en-US" b="1" dirty="0" err="1">
                <a:latin typeface="+mj-lt"/>
              </a:rPr>
              <a:t>BeautifulSoup</a:t>
            </a:r>
            <a:r>
              <a:rPr lang="en-US" b="1" dirty="0">
                <a:latin typeface="+mj-lt"/>
              </a:rPr>
              <a:t>, Pandas</a:t>
            </a:r>
          </a:p>
          <a:p>
            <a:pPr marL="576000" indent="-565200">
              <a:spcBef>
                <a:spcPts val="0"/>
              </a:spcBef>
              <a:buFont typeface="Arial" panose="020B0604020202020204" pitchFamily="34" charset="0"/>
              <a:buChar char="•"/>
            </a:pPr>
            <a:r>
              <a:rPr lang="en-US" b="1" dirty="0">
                <a:latin typeface="+mj-lt"/>
              </a:rPr>
              <a:t>Use series of helper functions to process web scraped HTML table</a:t>
            </a:r>
            <a:endParaRPr lang="en-IN" b="1" dirty="0">
              <a:latin typeface="-apple-system"/>
            </a:endParaRPr>
          </a:p>
          <a:p>
            <a:pPr marL="576000" indent="-565200">
              <a:spcBef>
                <a:spcPts val="0"/>
              </a:spcBef>
            </a:pPr>
            <a:r>
              <a:rPr lang="en-IN" b="1" dirty="0">
                <a:latin typeface="+mj-lt"/>
              </a:rPr>
              <a:t>Request the Falcon9 Launch Wiki page from its URL</a:t>
            </a:r>
          </a:p>
          <a:p>
            <a:pPr marL="576000" indent="-565200">
              <a:spcBef>
                <a:spcPts val="0"/>
              </a:spcBef>
            </a:pPr>
            <a:r>
              <a:rPr lang="en-IN" b="1" dirty="0">
                <a:latin typeface="+mj-lt"/>
              </a:rPr>
              <a:t>Extract all column/variable names from the HTML table header</a:t>
            </a:r>
          </a:p>
          <a:p>
            <a:pPr marL="576000" indent="-565200">
              <a:spcBef>
                <a:spcPts val="0"/>
              </a:spcBef>
            </a:pPr>
            <a:r>
              <a:rPr lang="en-IN" b="1" dirty="0">
                <a:latin typeface="+mj-lt"/>
              </a:rPr>
              <a:t>Create a data frame by parsing the launch HTML tables</a:t>
            </a:r>
          </a:p>
        </p:txBody>
      </p:sp>
    </p:spTree>
    <p:extLst>
      <p:ext uri="{BB962C8B-B14F-4D97-AF65-F5344CB8AC3E}">
        <p14:creationId xmlns:p14="http://schemas.microsoft.com/office/powerpoint/2010/main" val="1822617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A41-C371-2837-5219-2E70D35F96AE}"/>
              </a:ext>
            </a:extLst>
          </p:cNvPr>
          <p:cNvSpPr>
            <a:spLocks noGrp="1"/>
          </p:cNvSpPr>
          <p:nvPr>
            <p:ph type="title"/>
          </p:nvPr>
        </p:nvSpPr>
        <p:spPr/>
        <p:txBody>
          <a:bodyPr/>
          <a:lstStyle/>
          <a:p>
            <a:r>
              <a:rPr lang="en-US" b="1" dirty="0"/>
              <a:t>Presentation of Web Scraping process using Flowchart</a:t>
            </a:r>
            <a:endParaRPr lang="en-US" dirty="0"/>
          </a:p>
        </p:txBody>
      </p:sp>
      <p:graphicFrame>
        <p:nvGraphicFramePr>
          <p:cNvPr id="4" name="Content Placeholder 3">
            <a:extLst>
              <a:ext uri="{FF2B5EF4-FFF2-40B4-BE49-F238E27FC236}">
                <a16:creationId xmlns:a16="http://schemas.microsoft.com/office/drawing/2014/main" id="{E6AE90BA-D765-2253-6B1C-6B7CEB2DAB7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164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412750" y="741090"/>
            <a:ext cx="11366500" cy="5456509"/>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algn="just"/>
            <a:r>
              <a:rPr lang="en-IN" sz="20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 We mainly convert those outcomes into Training Labels with 1 means the booster successfully landed 0 means it was unsuccessful.</a:t>
            </a:r>
            <a:endParaRPr lang="en-US" sz="20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a:rPr>
              <a:t>Individual slides added for key phrases and flowcharts </a:t>
            </a: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r>
              <a:rPr lang="en-US" dirty="0"/>
              <a:t>https://</a:t>
            </a:r>
            <a:r>
              <a:rPr lang="en-US" dirty="0" err="1"/>
              <a:t>github.com</a:t>
            </a:r>
            <a:r>
              <a:rPr lang="en-US" dirty="0"/>
              <a:t>/</a:t>
            </a:r>
            <a:r>
              <a:rPr lang="en-US" dirty="0" err="1"/>
              <a:t>georgebhilai</a:t>
            </a:r>
            <a:r>
              <a:rPr lang="en-US" dirty="0"/>
              <a:t>/Capstone-Project/blob/main/labs-jupyter-spacex-Data%20wrangling.ipynb</a:t>
            </a:r>
          </a:p>
          <a:p>
            <a:endParaRPr lang="en-US" dirty="0"/>
          </a:p>
          <a:p>
            <a:endParaRPr lang="en-US" dirty="0"/>
          </a:p>
        </p:txBody>
      </p:sp>
      <p:sp>
        <p:nvSpPr>
          <p:cNvPr id="8" name="Title 1"/>
          <p:cNvSpPr txBox="1"/>
          <p:nvPr/>
        </p:nvSpPr>
        <p:spPr>
          <a:xfrm>
            <a:off x="617611" y="19204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237E-BB5E-3F4B-5E5B-007E101A12A1}"/>
              </a:ext>
            </a:extLst>
          </p:cNvPr>
          <p:cNvSpPr>
            <a:spLocks noGrp="1"/>
          </p:cNvSpPr>
          <p:nvPr>
            <p:ph type="title"/>
          </p:nvPr>
        </p:nvSpPr>
        <p:spPr/>
        <p:txBody>
          <a:bodyPr/>
          <a:lstStyle/>
          <a:p>
            <a:r>
              <a:rPr lang="en-US" b="1" dirty="0"/>
              <a:t>Presentation of Data Wrangling process using Key phrases</a:t>
            </a:r>
            <a:endParaRPr lang="en-US" dirty="0"/>
          </a:p>
        </p:txBody>
      </p:sp>
      <p:sp>
        <p:nvSpPr>
          <p:cNvPr id="3" name="Content Placeholder 2">
            <a:extLst>
              <a:ext uri="{FF2B5EF4-FFF2-40B4-BE49-F238E27FC236}">
                <a16:creationId xmlns:a16="http://schemas.microsoft.com/office/drawing/2014/main" id="{F143D091-5B91-DD6B-5260-4671F207A11E}"/>
              </a:ext>
            </a:extLst>
          </p:cNvPr>
          <p:cNvSpPr>
            <a:spLocks noGrp="1"/>
          </p:cNvSpPr>
          <p:nvPr>
            <p:ph idx="1"/>
          </p:nvPr>
        </p:nvSpPr>
        <p:spPr/>
        <p:txBody>
          <a:bodyPr/>
          <a:lstStyle/>
          <a:p>
            <a:pPr marL="0" indent="0">
              <a:spcBef>
                <a:spcPts val="200"/>
              </a:spcBef>
              <a:buNone/>
            </a:pPr>
            <a:endParaRPr lang="en-IN" sz="2400" b="1" dirty="0">
              <a:solidFill>
                <a:srgbClr val="2F5496"/>
              </a:solidFill>
              <a:effectLst/>
              <a:latin typeface="Segoe UI" panose="020B0502040204020203" pitchFamily="34" charset="0"/>
              <a:ea typeface="Times New Roman" panose="02020603050405020304" pitchFamily="18" charset="0"/>
              <a:cs typeface="Times New Roman" panose="02020603050405020304" pitchFamily="18" charset="0"/>
            </a:endParaRPr>
          </a:p>
          <a:p>
            <a:pPr>
              <a:spcBef>
                <a:spcPts val="200"/>
              </a:spcBef>
            </a:pPr>
            <a:endParaRPr lang="en-IN" sz="2400" b="1" dirty="0">
              <a:solidFill>
                <a:srgbClr val="2F5496"/>
              </a:solidFill>
              <a:latin typeface="Segoe UI" panose="020B0502040204020203" pitchFamily="34" charset="0"/>
              <a:ea typeface="Times New Roman" panose="02020603050405020304" pitchFamily="18" charset="0"/>
              <a:cs typeface="Times New Roman" panose="02020603050405020304" pitchFamily="18" charset="0"/>
            </a:endParaRPr>
          </a:p>
          <a:p>
            <a:r>
              <a:rPr lang="en-IN" sz="2400" dirty="0">
                <a:solidFill>
                  <a:srgbClr val="000000"/>
                </a:solidFill>
                <a:latin typeface="Segoe UI" panose="020B0502040204020203" pitchFamily="34" charset="0"/>
              </a:rPr>
              <a:t>Import Libraries and Define Auxiliary Functions</a:t>
            </a:r>
          </a:p>
          <a:p>
            <a:r>
              <a:rPr lang="en-IN" sz="2400" b="0" dirty="0">
                <a:solidFill>
                  <a:srgbClr val="000000"/>
                </a:solidFill>
                <a:effectLst/>
                <a:latin typeface="Segoe UI" panose="020B0502040204020203" pitchFamily="34" charset="0"/>
                <a:ea typeface="Times New Roman" panose="02020603050405020304" pitchFamily="18" charset="0"/>
              </a:rPr>
              <a:t>Perform Data Analysis</a:t>
            </a:r>
            <a:endParaRPr lang="en-IN" sz="2400" b="1" dirty="0">
              <a:effectLst/>
              <a:latin typeface="Times New Roman" panose="02020603050405020304" pitchFamily="18" charset="0"/>
              <a:ea typeface="Times New Roman" panose="02020603050405020304" pitchFamily="18" charset="0"/>
            </a:endParaRPr>
          </a:p>
          <a:p>
            <a:r>
              <a:rPr lang="en-IN" sz="2400" b="0" dirty="0">
                <a:solidFill>
                  <a:srgbClr val="000000"/>
                </a:solidFill>
                <a:effectLst/>
                <a:latin typeface="Segoe UI" panose="020B0502040204020203" pitchFamily="34" charset="0"/>
                <a:ea typeface="Times New Roman" panose="02020603050405020304" pitchFamily="18" charset="0"/>
              </a:rPr>
              <a:t>Calculate the number of launches on each site</a:t>
            </a:r>
            <a:endParaRPr lang="en-IN" sz="2400" b="1" dirty="0">
              <a:effectLst/>
              <a:latin typeface="Times New Roman" panose="02020603050405020304" pitchFamily="18" charset="0"/>
              <a:ea typeface="Times New Roman" panose="02020603050405020304" pitchFamily="18" charset="0"/>
            </a:endParaRPr>
          </a:p>
          <a:p>
            <a:r>
              <a:rPr lang="en-IN" sz="2400" b="0" dirty="0">
                <a:solidFill>
                  <a:srgbClr val="000000"/>
                </a:solidFill>
                <a:effectLst/>
                <a:latin typeface="Segoe UI" panose="020B0502040204020203" pitchFamily="34" charset="0"/>
                <a:ea typeface="Times New Roman" panose="02020603050405020304" pitchFamily="18" charset="0"/>
              </a:rPr>
              <a:t>Calculate the number and occurrence of each orbit</a:t>
            </a:r>
            <a:endParaRPr lang="en-IN" sz="2400" b="1" dirty="0">
              <a:effectLst/>
              <a:latin typeface="Times New Roman" panose="02020603050405020304" pitchFamily="18" charset="0"/>
              <a:ea typeface="Times New Roman" panose="02020603050405020304" pitchFamily="18" charset="0"/>
            </a:endParaRPr>
          </a:p>
          <a:p>
            <a:r>
              <a:rPr lang="en-IN" sz="2400" b="0" dirty="0">
                <a:solidFill>
                  <a:srgbClr val="000000"/>
                </a:solidFill>
                <a:effectLst/>
                <a:latin typeface="Segoe UI" panose="020B0502040204020203" pitchFamily="34" charset="0"/>
                <a:ea typeface="Times New Roman" panose="02020603050405020304" pitchFamily="18" charset="0"/>
              </a:rPr>
              <a:t>Calculate the number and occurrence of mission outcome per orbit type</a:t>
            </a:r>
            <a:endParaRPr lang="en-IN" sz="2400" b="1" dirty="0">
              <a:effectLst/>
              <a:latin typeface="Times New Roman" panose="02020603050405020304" pitchFamily="18" charset="0"/>
              <a:ea typeface="Times New Roman" panose="02020603050405020304" pitchFamily="18" charset="0"/>
            </a:endParaRPr>
          </a:p>
          <a:p>
            <a:r>
              <a:rPr lang="en-IN" sz="24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Create a landing outcome label from Outcome column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81680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443BD-FE41-96BF-3891-2FDCB81A2C97}"/>
              </a:ext>
            </a:extLst>
          </p:cNvPr>
          <p:cNvSpPr>
            <a:spLocks noGrp="1"/>
          </p:cNvSpPr>
          <p:nvPr>
            <p:ph type="title"/>
          </p:nvPr>
        </p:nvSpPr>
        <p:spPr/>
        <p:txBody>
          <a:bodyPr/>
          <a:lstStyle/>
          <a:p>
            <a:r>
              <a:rPr lang="en-US" b="1" dirty="0"/>
              <a:t>Presentation of Data Wrangling process using Flowchart</a:t>
            </a:r>
            <a:endParaRPr lang="en-US" dirty="0"/>
          </a:p>
        </p:txBody>
      </p:sp>
      <p:graphicFrame>
        <p:nvGraphicFramePr>
          <p:cNvPr id="4" name="Content Placeholder 3">
            <a:extLst>
              <a:ext uri="{FF2B5EF4-FFF2-40B4-BE49-F238E27FC236}">
                <a16:creationId xmlns:a16="http://schemas.microsoft.com/office/drawing/2014/main" id="{24D55812-E726-5FFF-1BEC-4EA6BCBBD922}"/>
              </a:ext>
            </a:extLst>
          </p:cNvPr>
          <p:cNvGraphicFramePr>
            <a:graphicFrameLocks noGrp="1"/>
          </p:cNvGraphicFramePr>
          <p:nvPr>
            <p:ph idx="1"/>
            <p:extLst>
              <p:ext uri="{D42A27DB-BD31-4B8C-83A1-F6EECF244321}">
                <p14:modId xmlns:p14="http://schemas.microsoft.com/office/powerpoint/2010/main" val="25945161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0292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p:cNvSpPr>
            <a:spLocks noGrp="1"/>
          </p:cNvSpPr>
          <p:nvPr>
            <p:ph idx="4294967295"/>
          </p:nvPr>
        </p:nvSpPr>
        <p:spPr>
          <a:xfrm>
            <a:off x="617611" y="919162"/>
            <a:ext cx="10515600" cy="5019675"/>
          </a:xfrm>
          <a:prstGeom prst="rect">
            <a:avLst/>
          </a:prstGeom>
        </p:spPr>
        <p:txBody>
          <a:bodyPr lIns="91440" tIns="45720" rIns="91440" bIns="45720" anchor="t"/>
          <a:lstStyle/>
          <a:p>
            <a:pPr algn="l" rtl="0" fontAlgn="base">
              <a:buFont typeface="Arial" panose="020B0604020202020204" pitchFamily="34" charset="0"/>
              <a:buChar char="•"/>
            </a:pPr>
            <a:r>
              <a:rPr lang="en-US" sz="1600" b="1" i="0" u="none" strike="noStrike" dirty="0">
                <a:solidFill>
                  <a:srgbClr val="292929"/>
                </a:solidFill>
                <a:effectLst/>
                <a:latin typeface="Abadi" panose="020B0604020104020204" pitchFamily="34" charset="0"/>
              </a:rPr>
              <a:t>Summarize what charts were plotted and why you used those charts</a:t>
            </a:r>
            <a:r>
              <a:rPr lang="en-US" sz="1600" b="1" i="0" dirty="0">
                <a:solidFill>
                  <a:srgbClr val="000000"/>
                </a:solidFill>
                <a:effectLst/>
                <a:latin typeface="Abadi" panose="020B0604020104020204" pitchFamily="34" charset="0"/>
              </a:rPr>
              <a:t>​</a:t>
            </a:r>
            <a:endParaRPr lang="en-US" sz="1600" b="1"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IN" sz="1600" b="1" i="0" u="none" strike="noStrike" dirty="0">
                <a:solidFill>
                  <a:srgbClr val="000000"/>
                </a:solidFill>
                <a:effectLst/>
                <a:latin typeface="SegoeUI"/>
              </a:rPr>
              <a:t>Scatter Graphs</a:t>
            </a:r>
            <a:r>
              <a:rPr lang="en-IN" sz="1600" b="0" i="0" u="none" strike="noStrike" dirty="0">
                <a:solidFill>
                  <a:srgbClr val="000000"/>
                </a:solidFill>
                <a:effectLst/>
                <a:latin typeface="SegoeUI"/>
              </a:rPr>
              <a:t>: </a:t>
            </a:r>
            <a:r>
              <a:rPr lang="en-IN" sz="1600" b="0" i="0" dirty="0">
                <a:solidFill>
                  <a:srgbClr val="000000"/>
                </a:solidFill>
                <a:effectLst/>
                <a:latin typeface="SegoeUI"/>
              </a:rPr>
              <a:t>​</a:t>
            </a:r>
            <a:endParaRPr lang="en-IN" sz="16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IN" sz="1600" b="1" i="0" u="none" strike="noStrike" dirty="0">
                <a:solidFill>
                  <a:srgbClr val="000000"/>
                </a:solidFill>
                <a:effectLst/>
                <a:latin typeface="SegoeUI"/>
              </a:rPr>
              <a:t>Flight Number Vs Payload Mass</a:t>
            </a:r>
            <a:r>
              <a:rPr lang="en-US" sz="1600" b="0" i="0" dirty="0">
                <a:solidFill>
                  <a:srgbClr val="000000"/>
                </a:solidFill>
                <a:effectLst/>
                <a:latin typeface="SegoeUI"/>
              </a:rPr>
              <a:t>​</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After plotting the graph and overlaying the outcome of the launch we observed that as the flight number increases, the first stage is more likely to land successfully. The graph was used to find out the effect of change in flight number on the successful landing of the first stage. </a:t>
            </a:r>
            <a:r>
              <a:rPr lang="en-US" sz="1600" b="0" i="0" dirty="0">
                <a:solidFill>
                  <a:srgbClr val="000000"/>
                </a:solidFill>
                <a:effectLst/>
                <a:latin typeface="SegoeUI"/>
              </a:rPr>
              <a:t>​</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The graph was also used to find out the effect of Payload Mass on the successful landing of the first stage and it appeared that the more massive the Payload, the less likely the first stage will return</a:t>
            </a:r>
            <a:r>
              <a:rPr lang="en-US" sz="1600" b="0" i="0" dirty="0">
                <a:solidFill>
                  <a:srgbClr val="000000"/>
                </a:solidFill>
                <a:effectLst/>
                <a:latin typeface="SegoeUI"/>
              </a:rPr>
              <a:t>​</a:t>
            </a:r>
            <a:endParaRPr lang="en-US" sz="16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IN" sz="1600" b="1" i="0" u="none" strike="noStrike" dirty="0">
                <a:solidFill>
                  <a:srgbClr val="000000"/>
                </a:solidFill>
                <a:effectLst/>
                <a:latin typeface="SegoeUI"/>
              </a:rPr>
              <a:t>Flight Number Vs Launch Site</a:t>
            </a:r>
            <a:r>
              <a:rPr lang="en-US" sz="1600" b="0" i="0" dirty="0">
                <a:solidFill>
                  <a:srgbClr val="000000"/>
                </a:solidFill>
                <a:effectLst/>
                <a:latin typeface="SegoeUI"/>
              </a:rPr>
              <a:t>​</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To find out the success rates of different launch sites. We find that different launch sites have different success rates. CCAFS LC-40 has a success rate of 60% while KSC LC-39A and VAFB SLC 4E has a success rate of 77%.</a:t>
            </a:r>
            <a:r>
              <a:rPr lang="en-US" sz="1600" b="0" i="0" dirty="0">
                <a:solidFill>
                  <a:srgbClr val="000000"/>
                </a:solidFill>
                <a:effectLst/>
                <a:latin typeface="SegoeUI"/>
              </a:rPr>
              <a:t>​</a:t>
            </a:r>
            <a:endParaRPr lang="en-US" sz="16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IN" sz="1600" b="1" i="0" u="none" strike="noStrike" dirty="0">
                <a:solidFill>
                  <a:srgbClr val="000000"/>
                </a:solidFill>
                <a:effectLst/>
                <a:latin typeface="SegoeUI"/>
              </a:rPr>
              <a:t> Payload Vs Launch Site</a:t>
            </a:r>
            <a:r>
              <a:rPr lang="en-US" sz="1600" b="0" i="0" dirty="0">
                <a:solidFill>
                  <a:srgbClr val="000000"/>
                </a:solidFill>
                <a:effectLst/>
                <a:latin typeface="SegoeUI"/>
              </a:rPr>
              <a:t>​</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On observing the scatter plot chart we find for the VAFB-SLC launch site there are no rockets launched for heavy payload mass (greater than 10000). In respect of the other two launch sites, while in the case of CCAFS LC-40 launch site there is concentration of launches with comparatively lower payload in case of KSC LC-39A there is almost uniform distribution of the payload-wise launches.  </a:t>
            </a:r>
            <a:endParaRPr lang="en-US" sz="1600" b="0" i="0" dirty="0">
              <a:solidFill>
                <a:srgbClr val="000000"/>
              </a:solidFill>
              <a:effectLst/>
              <a:latin typeface="Arial" panose="020B0604020202020204" pitchFamily="34" charset="0"/>
            </a:endParaRPr>
          </a:p>
          <a:p>
            <a:endParaRPr lang="en-US" dirty="0"/>
          </a:p>
        </p:txBody>
      </p:sp>
      <p:sp>
        <p:nvSpPr>
          <p:cNvPr id="3" name="Title 1"/>
          <p:cNvSpPr txBox="1"/>
          <p:nvPr/>
        </p:nvSpPr>
        <p:spPr>
          <a:xfrm>
            <a:off x="617611"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4DC2-5B15-857D-CE48-12E26FC886DC}"/>
              </a:ext>
            </a:extLst>
          </p:cNvPr>
          <p:cNvSpPr>
            <a:spLocks noGrp="1"/>
          </p:cNvSpPr>
          <p:nvPr>
            <p:ph type="title"/>
          </p:nvPr>
        </p:nvSpPr>
        <p:spPr>
          <a:xfrm>
            <a:off x="838200" y="136525"/>
            <a:ext cx="10515600" cy="804069"/>
          </a:xfrm>
        </p:spPr>
        <p:txBody>
          <a:bodyPr/>
          <a:lstStyle/>
          <a:p>
            <a:r>
              <a:rPr lang="en-US" dirty="0">
                <a:solidFill>
                  <a:srgbClr val="0B49CB"/>
                </a:solidFill>
                <a:latin typeface="Abadi"/>
              </a:rPr>
              <a:t>EDA with Data Visualization</a:t>
            </a:r>
            <a:endParaRPr lang="en-US" dirty="0"/>
          </a:p>
        </p:txBody>
      </p:sp>
      <p:sp>
        <p:nvSpPr>
          <p:cNvPr id="3" name="Content Placeholder 2">
            <a:extLst>
              <a:ext uri="{FF2B5EF4-FFF2-40B4-BE49-F238E27FC236}">
                <a16:creationId xmlns:a16="http://schemas.microsoft.com/office/drawing/2014/main" id="{9BC84655-1425-EDB1-1099-65F3F24D2E0A}"/>
              </a:ext>
            </a:extLst>
          </p:cNvPr>
          <p:cNvSpPr>
            <a:spLocks noGrp="1"/>
          </p:cNvSpPr>
          <p:nvPr>
            <p:ph idx="1"/>
          </p:nvPr>
        </p:nvSpPr>
        <p:spPr>
          <a:xfrm>
            <a:off x="596900" y="775494"/>
            <a:ext cx="11252200" cy="5104606"/>
          </a:xfrm>
        </p:spPr>
        <p:txBody>
          <a:bodyPr/>
          <a:lstStyle/>
          <a:p>
            <a:pPr algn="just" rtl="0" fontAlgn="base"/>
            <a:r>
              <a:rPr lang="en-IN" sz="1600" b="1" i="0" u="none" strike="noStrike" dirty="0">
                <a:solidFill>
                  <a:srgbClr val="000000"/>
                </a:solidFill>
                <a:effectLst/>
                <a:latin typeface="SegoeUI"/>
              </a:rPr>
              <a:t>Scatter Graphs</a:t>
            </a:r>
            <a:r>
              <a:rPr lang="en-IN" sz="1600" b="0" i="0" u="none" strike="noStrike" dirty="0">
                <a:solidFill>
                  <a:srgbClr val="000000"/>
                </a:solidFill>
                <a:effectLst/>
                <a:latin typeface="SegoeUI"/>
              </a:rPr>
              <a:t>: </a:t>
            </a:r>
            <a:r>
              <a:rPr lang="en-IN" sz="1600" b="0" i="0" dirty="0">
                <a:solidFill>
                  <a:srgbClr val="000000"/>
                </a:solidFill>
                <a:effectLst/>
                <a:latin typeface="SegoeUI"/>
              </a:rPr>
              <a:t>​</a:t>
            </a:r>
            <a:endParaRPr lang="en-IN" sz="1600" b="0" i="0" dirty="0">
              <a:solidFill>
                <a:srgbClr val="000000"/>
              </a:solidFill>
              <a:effectLst/>
              <a:latin typeface="Segoe UI" panose="020B0502040204020203" pitchFamily="34" charset="0"/>
            </a:endParaRPr>
          </a:p>
          <a:p>
            <a:pPr algn="just" rtl="0" fontAlgn="base">
              <a:buFont typeface="Arial" panose="020B0604020202020204" pitchFamily="34" charset="0"/>
              <a:buChar char="•"/>
            </a:pPr>
            <a:r>
              <a:rPr lang="en-IN" sz="1600" b="1" i="0" u="none" strike="noStrike" dirty="0">
                <a:solidFill>
                  <a:srgbClr val="000000"/>
                </a:solidFill>
                <a:effectLst/>
                <a:latin typeface="SegoeUI"/>
              </a:rPr>
              <a:t>Orbit Vs Flight Number</a:t>
            </a:r>
            <a:r>
              <a:rPr lang="en-US" sz="1600" b="0" i="0" dirty="0">
                <a:solidFill>
                  <a:srgbClr val="000000"/>
                </a:solidFill>
                <a:effectLst/>
                <a:latin typeface="SegoeUI"/>
              </a:rPr>
              <a:t>​</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On observing the scatter plot chart we see that in the LEO orbit the Success appears related to the number of flights, on the other hand, there seems to be no relationship between flight number </a:t>
            </a:r>
            <a:r>
              <a:rPr lang="en-IN" sz="1600" b="0" i="0" u="none" strike="noStrike" dirty="0" err="1">
                <a:solidFill>
                  <a:srgbClr val="000000"/>
                </a:solidFill>
                <a:effectLst/>
                <a:latin typeface="SegoeUI"/>
              </a:rPr>
              <a:t>whenin</a:t>
            </a:r>
            <a:r>
              <a:rPr lang="en-IN" sz="1600" b="0" i="0" u="none" strike="noStrike" dirty="0">
                <a:solidFill>
                  <a:srgbClr val="000000"/>
                </a:solidFill>
                <a:effectLst/>
                <a:latin typeface="SegoeUI"/>
              </a:rPr>
              <a:t> GTO orbit.</a:t>
            </a:r>
            <a:r>
              <a:rPr lang="en-IN" sz="1600" b="0" i="0" dirty="0">
                <a:solidFill>
                  <a:srgbClr val="000000"/>
                </a:solidFill>
                <a:effectLst/>
                <a:latin typeface="SegoeUI"/>
              </a:rPr>
              <a:t>​</a:t>
            </a:r>
            <a:endParaRPr lang="en-IN" sz="1600" b="0" i="0" dirty="0">
              <a:solidFill>
                <a:srgbClr val="000000"/>
              </a:solidFill>
              <a:effectLst/>
              <a:latin typeface="Segoe UI" panose="020B0502040204020203" pitchFamily="34" charset="0"/>
            </a:endParaRPr>
          </a:p>
          <a:p>
            <a:pPr algn="just" rtl="0" fontAlgn="base">
              <a:buFont typeface="Arial" panose="020B0604020202020204" pitchFamily="34" charset="0"/>
              <a:buChar char="•"/>
            </a:pPr>
            <a:r>
              <a:rPr lang="en-IN" sz="1600" b="1" i="0" u="none" strike="noStrike" dirty="0">
                <a:solidFill>
                  <a:srgbClr val="000000"/>
                </a:solidFill>
                <a:effectLst/>
                <a:latin typeface="SegoeUI"/>
              </a:rPr>
              <a:t>Payload Vs Orbit Type</a:t>
            </a:r>
            <a:r>
              <a:rPr lang="en-US" sz="1600" b="0" i="0" dirty="0">
                <a:solidFill>
                  <a:srgbClr val="000000"/>
                </a:solidFill>
                <a:effectLst/>
                <a:latin typeface="SegoeUI"/>
              </a:rPr>
              <a:t>​</a:t>
            </a:r>
            <a:endParaRPr lang="en-US" sz="1600" b="0" i="0" dirty="0">
              <a:solidFill>
                <a:srgbClr val="000000"/>
              </a:solidFill>
              <a:effectLst/>
              <a:latin typeface="Arial" panose="020B0604020202020204" pitchFamily="34" charset="0"/>
            </a:endParaRPr>
          </a:p>
          <a:p>
            <a:pPr algn="just" rtl="0" fontAlgn="base"/>
            <a:r>
              <a:rPr lang="en-IN" sz="1600" b="0" i="0" u="none" strike="noStrike" dirty="0">
                <a:solidFill>
                  <a:srgbClr val="000000"/>
                </a:solidFill>
                <a:effectLst/>
                <a:latin typeface="SegoeUI"/>
              </a:rPr>
              <a:t>&gt;&gt; On observing the scatter plot chart we see that with heavy payloads the successful landing or positive landing rate are more for Polar LET and ISS. However, for GTO we cannot distinguish this well as both positive landing rate and negative landing (unsuccessful mission) are both there here.</a:t>
            </a:r>
            <a:r>
              <a:rPr lang="en-IN" sz="1600" b="1" i="0" u="none" strike="noStrike" dirty="0">
                <a:solidFill>
                  <a:srgbClr val="000000"/>
                </a:solidFill>
                <a:effectLst/>
                <a:latin typeface="SegoeUI"/>
              </a:rPr>
              <a:t> </a:t>
            </a:r>
            <a:r>
              <a:rPr lang="en-US" sz="1600" b="0" i="0" dirty="0">
                <a:solidFill>
                  <a:srgbClr val="000000"/>
                </a:solidFill>
                <a:effectLst/>
                <a:latin typeface="SegoeUI"/>
              </a:rPr>
              <a:t>​</a:t>
            </a:r>
            <a:endParaRPr lang="en-US" sz="1600" b="0" i="0" dirty="0">
              <a:solidFill>
                <a:srgbClr val="000000"/>
              </a:solidFill>
              <a:effectLst/>
              <a:latin typeface="Segoe UI" panose="020B0502040204020203" pitchFamily="34" charset="0"/>
            </a:endParaRPr>
          </a:p>
          <a:p>
            <a:pPr algn="just" rtl="0" fontAlgn="base"/>
            <a:r>
              <a:rPr lang="en-IN" sz="1600" b="0" i="0" u="none" strike="noStrike" dirty="0">
                <a:solidFill>
                  <a:srgbClr val="000000"/>
                </a:solidFill>
                <a:effectLst/>
                <a:latin typeface="SegoeUI"/>
              </a:rPr>
              <a:t>Scatter plots show how much one variable is affected by another. The relationship between two variables is called their correlation . Scatter plots usually consist of a large body of data. </a:t>
            </a:r>
            <a:r>
              <a:rPr lang="en-US" sz="1600" b="0" i="0" dirty="0">
                <a:solidFill>
                  <a:srgbClr val="000000"/>
                </a:solidFill>
                <a:effectLst/>
                <a:latin typeface="SegoeUI"/>
              </a:rPr>
              <a:t>​</a:t>
            </a:r>
            <a:endParaRPr lang="en-US" sz="1600" b="0" i="0" dirty="0">
              <a:solidFill>
                <a:srgbClr val="000000"/>
              </a:solidFill>
              <a:effectLst/>
              <a:latin typeface="Segoe UI" panose="020B0502040204020203" pitchFamily="34" charset="0"/>
            </a:endParaRPr>
          </a:p>
          <a:p>
            <a:pPr algn="just" rtl="0" fontAlgn="base"/>
            <a:r>
              <a:rPr lang="en-IN" sz="1600" b="1" i="0" u="none" strike="noStrike" dirty="0">
                <a:solidFill>
                  <a:srgbClr val="000000"/>
                </a:solidFill>
                <a:effectLst/>
                <a:latin typeface="SegoeUI"/>
              </a:rPr>
              <a:t>Bar Graph: </a:t>
            </a:r>
            <a:r>
              <a:rPr lang="en-US" sz="1600" b="0" i="0" dirty="0">
                <a:solidFill>
                  <a:srgbClr val="000000"/>
                </a:solidFill>
                <a:effectLst/>
                <a:latin typeface="SegoeUI"/>
              </a:rPr>
              <a:t>​</a:t>
            </a:r>
            <a:endParaRPr lang="en-US" sz="1600" b="0" i="0" dirty="0">
              <a:solidFill>
                <a:srgbClr val="000000"/>
              </a:solidFill>
              <a:effectLst/>
              <a:latin typeface="Segoe UI" panose="020B0502040204020203" pitchFamily="34" charset="0"/>
            </a:endParaRPr>
          </a:p>
          <a:p>
            <a:pPr algn="just" rtl="0" fontAlgn="base"/>
            <a:r>
              <a:rPr lang="en-IN" sz="1600" b="1" i="0" u="none" strike="noStrike" dirty="0">
                <a:solidFill>
                  <a:srgbClr val="000000"/>
                </a:solidFill>
                <a:effectLst/>
                <a:latin typeface="SegoeUI"/>
              </a:rPr>
              <a:t>Success rate Vs Orbit type </a:t>
            </a:r>
            <a:r>
              <a:rPr lang="en-US" sz="1600" b="0" i="0" dirty="0">
                <a:solidFill>
                  <a:srgbClr val="000000"/>
                </a:solidFill>
                <a:effectLst/>
                <a:latin typeface="SegoeUI"/>
              </a:rPr>
              <a:t>​</a:t>
            </a:r>
            <a:endParaRPr lang="en-US" sz="1600" b="0" i="0" dirty="0">
              <a:solidFill>
                <a:srgbClr val="000000"/>
              </a:solidFill>
              <a:effectLst/>
              <a:latin typeface="Segoe UI" panose="020B0502040204020203" pitchFamily="34" charset="0"/>
            </a:endParaRPr>
          </a:p>
          <a:p>
            <a:pPr algn="just" rtl="0" fontAlgn="base"/>
            <a:r>
              <a:rPr lang="en-IN" sz="1600" b="0" i="0" u="none" strike="noStrike" dirty="0">
                <a:solidFill>
                  <a:srgbClr val="000000"/>
                </a:solidFill>
                <a:effectLst/>
                <a:latin typeface="SegoeUI"/>
              </a:rPr>
              <a:t>&gt;&gt; On observing the Bar graph we see that ES-L1, GEO, HEO and SSO orbit types have almost similar and highest success rate while GTO orbit type has the lowest success rate.</a:t>
            </a:r>
            <a:r>
              <a:rPr lang="en-US" sz="1600" b="0" i="0" dirty="0">
                <a:solidFill>
                  <a:srgbClr val="000000"/>
                </a:solidFill>
                <a:effectLst/>
                <a:latin typeface="SegoeUI"/>
              </a:rPr>
              <a:t>​</a:t>
            </a:r>
            <a:endParaRPr lang="en-US" sz="1600" b="0" i="0" dirty="0">
              <a:solidFill>
                <a:srgbClr val="000000"/>
              </a:solidFill>
              <a:effectLst/>
              <a:latin typeface="Segoe UI" panose="020B0502040204020203" pitchFamily="34" charset="0"/>
            </a:endParaRPr>
          </a:p>
          <a:p>
            <a:pPr algn="just" rtl="0" fontAlgn="base"/>
            <a:r>
              <a:rPr lang="en-IN" sz="1600" b="0" i="0" u="none" strike="noStrike" dirty="0">
                <a:solidFill>
                  <a:srgbClr val="000000"/>
                </a:solidFill>
                <a:effectLst/>
                <a:latin typeface="SegoeUI"/>
              </a:rPr>
              <a:t>A bar diagram makes it easy to compare sets of data between different groups at a glance. The graph represents categories on one axis and a discrete value in the other. The goal is to show the relationship between the two axes. Bar charts can also show big changes in data over time. </a:t>
            </a:r>
            <a:endParaRPr lang="en-US" sz="1600" b="0" i="0" dirty="0">
              <a:solidFill>
                <a:srgbClr val="000000"/>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54821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85A5-62B4-E8A8-2303-32BD7D883234}"/>
              </a:ext>
            </a:extLst>
          </p:cNvPr>
          <p:cNvSpPr>
            <a:spLocks noGrp="1"/>
          </p:cNvSpPr>
          <p:nvPr>
            <p:ph type="title"/>
          </p:nvPr>
        </p:nvSpPr>
        <p:spPr>
          <a:xfrm>
            <a:off x="838200" y="365125"/>
            <a:ext cx="10515600" cy="765175"/>
          </a:xfrm>
        </p:spPr>
        <p:txBody>
          <a:bodyPr/>
          <a:lstStyle/>
          <a:p>
            <a:r>
              <a:rPr lang="en-US" dirty="0">
                <a:solidFill>
                  <a:srgbClr val="0B49CB"/>
                </a:solidFill>
                <a:latin typeface="Abadi"/>
              </a:rPr>
              <a:t>EDA with Data Visualization</a:t>
            </a:r>
            <a:endParaRPr lang="en-US" dirty="0"/>
          </a:p>
        </p:txBody>
      </p:sp>
      <p:sp>
        <p:nvSpPr>
          <p:cNvPr id="3" name="Content Placeholder 2">
            <a:extLst>
              <a:ext uri="{FF2B5EF4-FFF2-40B4-BE49-F238E27FC236}">
                <a16:creationId xmlns:a16="http://schemas.microsoft.com/office/drawing/2014/main" id="{9BF1D6CF-31A8-7100-B5B5-04363568AF89}"/>
              </a:ext>
            </a:extLst>
          </p:cNvPr>
          <p:cNvSpPr>
            <a:spLocks noGrp="1"/>
          </p:cNvSpPr>
          <p:nvPr>
            <p:ph idx="1"/>
          </p:nvPr>
        </p:nvSpPr>
        <p:spPr>
          <a:xfrm>
            <a:off x="749300" y="1253331"/>
            <a:ext cx="10604500" cy="4351338"/>
          </a:xfrm>
        </p:spPr>
        <p:txBody>
          <a:bodyPr/>
          <a:lstStyle/>
          <a:p>
            <a:pPr algn="just" rtl="0" fontAlgn="base"/>
            <a:r>
              <a:rPr lang="en-IN" sz="2400" b="1" i="0" u="none" strike="noStrike" dirty="0">
                <a:solidFill>
                  <a:srgbClr val="000000"/>
                </a:solidFill>
                <a:effectLst/>
                <a:latin typeface="SegoeUI"/>
              </a:rPr>
              <a:t>Line Graph: </a:t>
            </a:r>
            <a:r>
              <a:rPr lang="en-US" sz="2400" b="0" i="0" dirty="0">
                <a:solidFill>
                  <a:srgbClr val="000000"/>
                </a:solidFill>
                <a:effectLst/>
                <a:latin typeface="SegoeUI"/>
              </a:rPr>
              <a:t>​</a:t>
            </a:r>
            <a:endParaRPr lang="en-US" sz="2400" b="0" i="0" dirty="0">
              <a:solidFill>
                <a:srgbClr val="000000"/>
              </a:solidFill>
              <a:effectLst/>
              <a:latin typeface="Segoe UI" panose="020B0502040204020203" pitchFamily="34" charset="0"/>
            </a:endParaRPr>
          </a:p>
          <a:p>
            <a:pPr algn="just" rtl="0" fontAlgn="base"/>
            <a:r>
              <a:rPr lang="en-IN" sz="2400" b="1" i="0" u="none" strike="noStrike" dirty="0">
                <a:solidFill>
                  <a:srgbClr val="000000"/>
                </a:solidFill>
                <a:effectLst/>
                <a:latin typeface="SegoeUI"/>
              </a:rPr>
              <a:t>Success Rate Vs Year </a:t>
            </a:r>
            <a:r>
              <a:rPr lang="en-US" sz="2400" b="0" i="0" dirty="0">
                <a:solidFill>
                  <a:srgbClr val="000000"/>
                </a:solidFill>
                <a:effectLst/>
                <a:latin typeface="SegoeUI"/>
              </a:rPr>
              <a:t>​</a:t>
            </a:r>
            <a:endParaRPr lang="en-US" sz="2400" b="0" i="0" dirty="0">
              <a:solidFill>
                <a:srgbClr val="000000"/>
              </a:solidFill>
              <a:effectLst/>
              <a:latin typeface="Segoe UI" panose="020B0502040204020203" pitchFamily="34" charset="0"/>
            </a:endParaRPr>
          </a:p>
          <a:p>
            <a:pPr algn="just" rtl="0" fontAlgn="base">
              <a:buFont typeface="Arial" panose="020B0604020202020204" pitchFamily="34" charset="0"/>
              <a:buChar char="•"/>
            </a:pPr>
            <a:r>
              <a:rPr lang="en-IN" sz="2400" b="0" i="0" u="none" strike="noStrike" dirty="0">
                <a:solidFill>
                  <a:srgbClr val="000000"/>
                </a:solidFill>
                <a:effectLst/>
                <a:latin typeface="SegoeUI"/>
              </a:rPr>
              <a:t>We observe that the success rate kept increasing from 2013 till 2020</a:t>
            </a:r>
            <a:r>
              <a:rPr lang="en-US" sz="2400" b="0" i="0" dirty="0">
                <a:solidFill>
                  <a:srgbClr val="000000"/>
                </a:solidFill>
                <a:effectLst/>
                <a:latin typeface="SegoeUI"/>
              </a:rPr>
              <a:t>​</a:t>
            </a:r>
            <a:endParaRPr lang="en-US" sz="24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IN" sz="2400" b="0" i="0" u="none" strike="noStrike" dirty="0">
                <a:solidFill>
                  <a:srgbClr val="000000"/>
                </a:solidFill>
                <a:effectLst/>
                <a:latin typeface="SegoeUI"/>
              </a:rPr>
              <a:t>Line graphs are useful in that they show data variables and trends very clearly and can help to make predictions about the results of data not yet recorded </a:t>
            </a:r>
            <a:r>
              <a:rPr lang="en-US" sz="2400" b="0" i="0" dirty="0">
                <a:solidFill>
                  <a:srgbClr val="000000"/>
                </a:solidFill>
                <a:effectLst/>
                <a:latin typeface="SegoeUI"/>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400" b="1" i="0" u="none" strike="noStrike" dirty="0">
                <a:solidFill>
                  <a:srgbClr val="292929"/>
                </a:solidFill>
                <a:effectLst/>
                <a:latin typeface="Abadi" panose="020B0604020104020204" pitchFamily="34" charset="0"/>
              </a:rPr>
              <a:t>Add the GitHub URL of your completed EDA with data visualization notebook, as an external reference and peer-review purpose</a:t>
            </a:r>
            <a:r>
              <a:rPr lang="en-US" sz="2400" b="0" i="0" dirty="0">
                <a:solidFill>
                  <a:srgbClr val="000000"/>
                </a:solidFill>
                <a:effectLst/>
                <a:latin typeface="Abadi" panose="020B060402010402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400" b="0" i="0" u="none" strike="noStrike" dirty="0">
                <a:solidFill>
                  <a:srgbClr val="292929"/>
                </a:solidFill>
                <a:effectLst/>
                <a:latin typeface="Abadi" panose="020B0604020104020204" pitchFamily="34" charset="0"/>
              </a:rPr>
              <a:t>https://</a:t>
            </a:r>
            <a:r>
              <a:rPr lang="en-US" sz="2400" b="0" i="0" u="none" strike="noStrike" dirty="0" err="1">
                <a:solidFill>
                  <a:srgbClr val="292929"/>
                </a:solidFill>
                <a:effectLst/>
                <a:latin typeface="Abadi" panose="020B0604020104020204" pitchFamily="34" charset="0"/>
              </a:rPr>
              <a:t>gist.github.com</a:t>
            </a:r>
            <a:r>
              <a:rPr lang="en-US" sz="2400" b="0" i="0" u="none" strike="noStrike" dirty="0">
                <a:solidFill>
                  <a:srgbClr val="292929"/>
                </a:solidFill>
                <a:effectLst/>
                <a:latin typeface="Abadi" panose="020B0604020104020204" pitchFamily="34" charset="0"/>
              </a:rPr>
              <a:t>/</a:t>
            </a:r>
            <a:r>
              <a:rPr lang="en-US" sz="2400" b="0" i="0" u="none" strike="noStrike" dirty="0" err="1">
                <a:solidFill>
                  <a:srgbClr val="292929"/>
                </a:solidFill>
                <a:effectLst/>
                <a:latin typeface="Abadi" panose="020B0604020104020204" pitchFamily="34" charset="0"/>
              </a:rPr>
              <a:t>georgebhilai</a:t>
            </a:r>
            <a:r>
              <a:rPr lang="en-US" sz="2400" b="0" i="0" u="none" strike="noStrike" dirty="0">
                <a:solidFill>
                  <a:srgbClr val="292929"/>
                </a:solidFill>
                <a:effectLst/>
                <a:latin typeface="Abadi" panose="020B0604020104020204" pitchFamily="34" charset="0"/>
              </a:rPr>
              <a:t>/9b4ac86a64eac1d38de5ba1e8e2c585b</a:t>
            </a:r>
            <a:endParaRPr lang="en-US" sz="2400" b="0" i="0"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69530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p:cNvSpPr>
            <a:spLocks noGrp="1"/>
          </p:cNvSpPr>
          <p:nvPr>
            <p:ph idx="4294967295"/>
          </p:nvPr>
        </p:nvSpPr>
        <p:spPr>
          <a:xfrm>
            <a:off x="683830" y="809468"/>
            <a:ext cx="10687961" cy="5464332"/>
          </a:xfrm>
          <a:prstGeom prst="rect">
            <a:avLst/>
          </a:prstGeom>
        </p:spPr>
        <p:txBody>
          <a:bodyPr lIns="91440" tIns="45720" rIns="91440" bIns="45720" anchor="t"/>
          <a:lstStyle/>
          <a:p>
            <a:pPr marL="0" indent="0">
              <a:lnSpc>
                <a:spcPct val="100000"/>
              </a:lnSpc>
              <a:spcBef>
                <a:spcPts val="1400"/>
              </a:spcBef>
              <a:buNone/>
            </a:pPr>
            <a:r>
              <a:rPr lang="en-US" sz="2000" b="1" u="sng" dirty="0">
                <a:solidFill>
                  <a:schemeClr val="accent3">
                    <a:lumMod val="25000"/>
                  </a:schemeClr>
                </a:solidFill>
                <a:latin typeface="Abadi" panose="020B0604020104020204" pitchFamily="34" charset="0"/>
              </a:rPr>
              <a:t>Using bullet point format, summarize the SQL queries you performed</a:t>
            </a:r>
            <a:endParaRPr lang="en-IN" sz="2000" b="1" u="sng" dirty="0">
              <a:solidFill>
                <a:schemeClr val="accent3">
                  <a:lumMod val="25000"/>
                </a:schemeClr>
              </a:solidFill>
              <a:latin typeface="Abadi" panose="020B0604020104020204" pitchFamily="34" charset="0"/>
            </a:endParaRPr>
          </a:p>
          <a:p>
            <a:pPr algn="l"/>
            <a:r>
              <a:rPr lang="en-IN" sz="2000" dirty="0">
                <a:solidFill>
                  <a:schemeClr val="accent3">
                    <a:lumMod val="25000"/>
                  </a:schemeClr>
                </a:solidFill>
                <a:latin typeface="Abadi" panose="020B0604020104020204" pitchFamily="34" charset="0"/>
              </a:rPr>
              <a:t>Displaying the names of the unique launch sites in the space mission</a:t>
            </a:r>
          </a:p>
          <a:p>
            <a:pPr algn="l"/>
            <a:r>
              <a:rPr lang="en-IN" sz="2000" dirty="0">
                <a:solidFill>
                  <a:schemeClr val="accent3">
                    <a:lumMod val="25000"/>
                  </a:schemeClr>
                </a:solidFill>
                <a:latin typeface="Abadi" panose="020B0604020104020204" pitchFamily="34" charset="0"/>
              </a:rPr>
              <a:t>Displaying 5 records where launch sites begin with the string 'KSC'</a:t>
            </a:r>
          </a:p>
          <a:p>
            <a:pPr algn="l"/>
            <a:r>
              <a:rPr lang="en-IN" sz="2000" dirty="0">
                <a:solidFill>
                  <a:schemeClr val="accent3">
                    <a:lumMod val="25000"/>
                  </a:schemeClr>
                </a:solidFill>
                <a:latin typeface="Abadi" panose="020B0604020104020204" pitchFamily="34" charset="0"/>
              </a:rPr>
              <a:t>Displaying the total payload mass carried by boosters launched by NASA (CRS)</a:t>
            </a:r>
          </a:p>
          <a:p>
            <a:pPr algn="l"/>
            <a:r>
              <a:rPr lang="en-IN" sz="2000" dirty="0">
                <a:solidFill>
                  <a:schemeClr val="accent3">
                    <a:lumMod val="25000"/>
                  </a:schemeClr>
                </a:solidFill>
                <a:latin typeface="Abadi" panose="020B0604020104020204" pitchFamily="34" charset="0"/>
              </a:rPr>
              <a:t>Displaying average payload mass carried by booster version F9 v1.1</a:t>
            </a:r>
          </a:p>
          <a:p>
            <a:pPr algn="l"/>
            <a:r>
              <a:rPr lang="en-IN" sz="2000" dirty="0">
                <a:solidFill>
                  <a:schemeClr val="accent3">
                    <a:lumMod val="25000"/>
                  </a:schemeClr>
                </a:solidFill>
                <a:latin typeface="Abadi" panose="020B0604020104020204" pitchFamily="34" charset="0"/>
              </a:rPr>
              <a:t>Listing the date where the first successful landing outcome in drone ship was </a:t>
            </a:r>
            <a:r>
              <a:rPr lang="en-IN" sz="2000" dirty="0" err="1">
                <a:solidFill>
                  <a:schemeClr val="accent3">
                    <a:lumMod val="25000"/>
                  </a:schemeClr>
                </a:solidFill>
                <a:latin typeface="Abadi" panose="020B0604020104020204" pitchFamily="34" charset="0"/>
              </a:rPr>
              <a:t>acheived</a:t>
            </a:r>
            <a:r>
              <a:rPr lang="en-IN" sz="2000" dirty="0">
                <a:solidFill>
                  <a:schemeClr val="accent3">
                    <a:lumMod val="25000"/>
                  </a:schemeClr>
                </a:solidFill>
                <a:latin typeface="Abadi" panose="020B0604020104020204" pitchFamily="34" charset="0"/>
              </a:rPr>
              <a:t>.</a:t>
            </a:r>
          </a:p>
          <a:p>
            <a:pPr algn="l"/>
            <a:r>
              <a:rPr lang="en-IN" sz="2000" dirty="0">
                <a:solidFill>
                  <a:schemeClr val="accent3">
                    <a:lumMod val="25000"/>
                  </a:schemeClr>
                </a:solidFill>
                <a:latin typeface="Abadi" panose="020B0604020104020204" pitchFamily="34" charset="0"/>
              </a:rPr>
              <a:t>Listing the names of the boosters which have success in ground pad and have payload mass greater than 4000 but less than 6000</a:t>
            </a:r>
          </a:p>
          <a:p>
            <a:pPr algn="l"/>
            <a:r>
              <a:rPr lang="en-IN" sz="2000" dirty="0">
                <a:solidFill>
                  <a:schemeClr val="accent3">
                    <a:lumMod val="25000"/>
                  </a:schemeClr>
                </a:solidFill>
                <a:latin typeface="Abadi" panose="020B0604020104020204" pitchFamily="34" charset="0"/>
              </a:rPr>
              <a:t>Listing the total number of successful and failure mission outcomes</a:t>
            </a:r>
          </a:p>
          <a:p>
            <a:pPr algn="l"/>
            <a:r>
              <a:rPr lang="en-IN" sz="2000" dirty="0">
                <a:solidFill>
                  <a:schemeClr val="accent3">
                    <a:lumMod val="25000"/>
                  </a:schemeClr>
                </a:solidFill>
                <a:latin typeface="Abadi" panose="020B0604020104020204" pitchFamily="34" charset="0"/>
              </a:rPr>
              <a:t>Listing the names of the </a:t>
            </a:r>
            <a:r>
              <a:rPr lang="en-IN" sz="2000" dirty="0" err="1">
                <a:solidFill>
                  <a:schemeClr val="accent3">
                    <a:lumMod val="25000"/>
                  </a:schemeClr>
                </a:solidFill>
                <a:latin typeface="Abadi" panose="020B0604020104020204" pitchFamily="34" charset="0"/>
              </a:rPr>
              <a:t>booster_versions</a:t>
            </a:r>
            <a:r>
              <a:rPr lang="en-IN" sz="2000" dirty="0">
                <a:solidFill>
                  <a:schemeClr val="accent3">
                    <a:lumMod val="25000"/>
                  </a:schemeClr>
                </a:solidFill>
                <a:latin typeface="Abadi" panose="020B0604020104020204" pitchFamily="34" charset="0"/>
              </a:rPr>
              <a:t> which have carried the maximum payload mass. Use a subquery</a:t>
            </a:r>
          </a:p>
          <a:p>
            <a:pPr algn="l"/>
            <a:r>
              <a:rPr lang="en-IN" sz="2000" dirty="0">
                <a:solidFill>
                  <a:schemeClr val="accent3">
                    <a:lumMod val="25000"/>
                  </a:schemeClr>
                </a:solidFill>
                <a:latin typeface="Abadi" panose="020B0604020104020204" pitchFamily="34" charset="0"/>
              </a:rPr>
              <a:t>Listing the records which will display the month names, </a:t>
            </a:r>
            <a:r>
              <a:rPr lang="en-IN" sz="2000" dirty="0" err="1">
                <a:solidFill>
                  <a:schemeClr val="accent3">
                    <a:lumMod val="25000"/>
                  </a:schemeClr>
                </a:solidFill>
                <a:latin typeface="Abadi" panose="020B0604020104020204" pitchFamily="34" charset="0"/>
              </a:rPr>
              <a:t>succesful</a:t>
            </a:r>
            <a:r>
              <a:rPr lang="en-IN" sz="2000" dirty="0">
                <a:solidFill>
                  <a:schemeClr val="accent3">
                    <a:lumMod val="25000"/>
                  </a:schemeClr>
                </a:solidFill>
                <a:latin typeface="Abadi" panose="020B0604020104020204" pitchFamily="34" charset="0"/>
              </a:rPr>
              <a:t> </a:t>
            </a:r>
            <a:r>
              <a:rPr lang="en-IN" sz="2000" dirty="0" err="1">
                <a:solidFill>
                  <a:schemeClr val="accent3">
                    <a:lumMod val="25000"/>
                  </a:schemeClr>
                </a:solidFill>
                <a:latin typeface="Abadi" panose="020B0604020104020204" pitchFamily="34" charset="0"/>
              </a:rPr>
              <a:t>landing_outcomes</a:t>
            </a:r>
            <a:r>
              <a:rPr lang="en-IN" sz="2000" dirty="0">
                <a:solidFill>
                  <a:schemeClr val="accent3">
                    <a:lumMod val="25000"/>
                  </a:schemeClr>
                </a:solidFill>
                <a:latin typeface="Abadi" panose="020B0604020104020204" pitchFamily="34" charset="0"/>
              </a:rPr>
              <a:t> in ground pad ,booster versions, </a:t>
            </a:r>
            <a:r>
              <a:rPr lang="en-IN" sz="2000" dirty="0" err="1">
                <a:solidFill>
                  <a:schemeClr val="accent3">
                    <a:lumMod val="25000"/>
                  </a:schemeClr>
                </a:solidFill>
                <a:latin typeface="Abadi" panose="020B0604020104020204" pitchFamily="34" charset="0"/>
              </a:rPr>
              <a:t>launch_site</a:t>
            </a:r>
            <a:r>
              <a:rPr lang="en-IN" sz="2000" dirty="0">
                <a:solidFill>
                  <a:schemeClr val="accent3">
                    <a:lumMod val="25000"/>
                  </a:schemeClr>
                </a:solidFill>
                <a:latin typeface="Abadi" panose="020B0604020104020204" pitchFamily="34" charset="0"/>
              </a:rPr>
              <a:t> for the months in year 2017</a:t>
            </a:r>
          </a:p>
          <a:p>
            <a:pPr algn="l"/>
            <a:r>
              <a:rPr lang="en-IN" sz="2000" dirty="0">
                <a:solidFill>
                  <a:schemeClr val="accent3">
                    <a:lumMod val="25000"/>
                  </a:schemeClr>
                </a:solidFill>
                <a:latin typeface="Abadi" panose="020B0604020104020204" pitchFamily="34" charset="0"/>
              </a:rPr>
              <a:t>Ranking the count of successful </a:t>
            </a:r>
            <a:r>
              <a:rPr lang="en-IN" sz="2000" dirty="0" err="1">
                <a:solidFill>
                  <a:schemeClr val="accent3">
                    <a:lumMod val="25000"/>
                  </a:schemeClr>
                </a:solidFill>
                <a:latin typeface="Abadi" panose="020B0604020104020204" pitchFamily="34" charset="0"/>
              </a:rPr>
              <a:t>landing_outcomes</a:t>
            </a:r>
            <a:r>
              <a:rPr lang="en-IN" sz="2000" dirty="0">
                <a:solidFill>
                  <a:schemeClr val="accent3">
                    <a:lumMod val="25000"/>
                  </a:schemeClr>
                </a:solidFill>
                <a:latin typeface="Abadi" panose="020B0604020104020204" pitchFamily="34" charset="0"/>
              </a:rPr>
              <a:t> between the date 2010-06-04 and 2017-03-20 in descending order.</a:t>
            </a:r>
          </a:p>
          <a:p>
            <a:endParaRPr lang="en-US" dirty="0"/>
          </a:p>
          <a:p>
            <a:endParaRPr lang="en-US" dirty="0"/>
          </a:p>
          <a:p>
            <a:endParaRPr lang="en-US" dirty="0"/>
          </a:p>
        </p:txBody>
      </p:sp>
      <p:sp>
        <p:nvSpPr>
          <p:cNvPr id="3" name="Title 1"/>
          <p:cNvSpPr txBox="1"/>
          <p:nvPr/>
        </p:nvSpPr>
        <p:spPr>
          <a:xfrm>
            <a:off x="770011" y="297351"/>
            <a:ext cx="10515600" cy="45195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75FB-9404-E9D8-1CB3-DD038E4B9589}"/>
              </a:ext>
            </a:extLst>
          </p:cNvPr>
          <p:cNvSpPr>
            <a:spLocks noGrp="1"/>
          </p:cNvSpPr>
          <p:nvPr>
            <p:ph type="title"/>
          </p:nvPr>
        </p:nvSpPr>
        <p:spPr>
          <a:xfrm>
            <a:off x="838200" y="365125"/>
            <a:ext cx="10515600" cy="574675"/>
          </a:xfrm>
        </p:spPr>
        <p:txBody>
          <a:bodyPr/>
          <a:lstStyle/>
          <a:p>
            <a:pPr>
              <a:lnSpc>
                <a:spcPct val="100000"/>
              </a:lnSpc>
            </a:pPr>
            <a:r>
              <a:rPr lang="en-US" dirty="0">
                <a:solidFill>
                  <a:srgbClr val="0B49CB"/>
                </a:solidFill>
                <a:latin typeface="Abadi"/>
              </a:rPr>
              <a:t>EDA with SQL</a:t>
            </a:r>
            <a:br>
              <a:rPr lang="en-US" dirty="0">
                <a:solidFill>
                  <a:srgbClr val="0B49CB"/>
                </a:solidFill>
              </a:rPr>
            </a:br>
            <a:br>
              <a:rPr lang="en-IN" sz="3200" dirty="0">
                <a:latin typeface="Calibri"/>
                <a:cs typeface="Calibri"/>
              </a:rPr>
            </a:br>
            <a:r>
              <a:rPr lang="en-US" sz="2400" b="1" dirty="0">
                <a:solidFill>
                  <a:schemeClr val="accent3">
                    <a:lumMod val="25000"/>
                  </a:schemeClr>
                </a:solidFill>
                <a:latin typeface="Abadi" panose="020B0604020104020204" pitchFamily="34" charset="0"/>
                <a:ea typeface="+mn-ea"/>
                <a:cs typeface="+mn-cs"/>
              </a:rPr>
              <a:t>Add the GitHub URL of your completed EDA with SQL notebook, as an external reference and peer-review purpose</a:t>
            </a:r>
            <a:br>
              <a:rPr lang="en-US" sz="2400" dirty="0">
                <a:solidFill>
                  <a:schemeClr val="accent3">
                    <a:lumMod val="25000"/>
                  </a:schemeClr>
                </a:solidFill>
                <a:latin typeface="Abadi" panose="020B0604020104020204" pitchFamily="34" charset="0"/>
                <a:ea typeface="+mn-ea"/>
                <a:cs typeface="+mn-cs"/>
              </a:rPr>
            </a:br>
            <a:br>
              <a:rPr lang="en-US" sz="2400" dirty="0">
                <a:solidFill>
                  <a:schemeClr val="accent3">
                    <a:lumMod val="25000"/>
                  </a:schemeClr>
                </a:solidFill>
                <a:latin typeface="Abadi" panose="020B0604020104020204" pitchFamily="34" charset="0"/>
                <a:ea typeface="+mn-ea"/>
                <a:cs typeface="+mn-cs"/>
              </a:rPr>
            </a:br>
            <a:r>
              <a:rPr lang="en-US" sz="2400" dirty="0">
                <a:solidFill>
                  <a:schemeClr val="accent3">
                    <a:lumMod val="25000"/>
                  </a:schemeClr>
                </a:solidFill>
                <a:latin typeface="Abadi" panose="020B0604020104020204" pitchFamily="34" charset="0"/>
                <a:ea typeface="+mn-ea"/>
                <a:cs typeface="+mn-cs"/>
              </a:rPr>
              <a:t>https://</a:t>
            </a:r>
            <a:r>
              <a:rPr lang="en-US" sz="2400" dirty="0" err="1">
                <a:solidFill>
                  <a:schemeClr val="accent3">
                    <a:lumMod val="25000"/>
                  </a:schemeClr>
                </a:solidFill>
                <a:latin typeface="Abadi" panose="020B0604020104020204" pitchFamily="34" charset="0"/>
                <a:ea typeface="+mn-ea"/>
                <a:cs typeface="+mn-cs"/>
              </a:rPr>
              <a:t>github.com</a:t>
            </a:r>
            <a:r>
              <a:rPr lang="en-US" sz="2400" dirty="0">
                <a:solidFill>
                  <a:schemeClr val="accent3">
                    <a:lumMod val="25000"/>
                  </a:schemeClr>
                </a:solidFill>
                <a:latin typeface="Abadi" panose="020B0604020104020204" pitchFamily="34" charset="0"/>
                <a:ea typeface="+mn-ea"/>
                <a:cs typeface="+mn-cs"/>
              </a:rPr>
              <a:t>/</a:t>
            </a:r>
            <a:r>
              <a:rPr lang="en-US" sz="2400" dirty="0" err="1">
                <a:solidFill>
                  <a:schemeClr val="accent3">
                    <a:lumMod val="25000"/>
                  </a:schemeClr>
                </a:solidFill>
                <a:latin typeface="Abadi" panose="020B0604020104020204" pitchFamily="34" charset="0"/>
                <a:ea typeface="+mn-ea"/>
                <a:cs typeface="+mn-cs"/>
              </a:rPr>
              <a:t>georgebhilai</a:t>
            </a:r>
            <a:r>
              <a:rPr lang="en-US" sz="2400" dirty="0">
                <a:solidFill>
                  <a:schemeClr val="accent3">
                    <a:lumMod val="25000"/>
                  </a:schemeClr>
                </a:solidFill>
                <a:latin typeface="Abadi" panose="020B0604020104020204" pitchFamily="34" charset="0"/>
                <a:ea typeface="+mn-ea"/>
                <a:cs typeface="+mn-cs"/>
              </a:rPr>
              <a:t>/Data-Science-and-Machine-Learning-Capstone-Project/blob/bdf6cfc78d969a4da3f66d136e3064b252fa8a8b/jupyter-labs_drone%20ship%20landing%20variation-eda-sql-edx.ipynb</a:t>
            </a:r>
            <a:br>
              <a:rPr lang="en-US" sz="4400" dirty="0">
                <a:solidFill>
                  <a:schemeClr val="accent3">
                    <a:lumMod val="25000"/>
                  </a:schemeClr>
                </a:solidFill>
                <a:latin typeface="Abadi" panose="020B0604020104020204" pitchFamily="34" charset="0"/>
              </a:rPr>
            </a:br>
            <a:endParaRPr lang="en-US" dirty="0"/>
          </a:p>
        </p:txBody>
      </p:sp>
    </p:spTree>
    <p:extLst>
      <p:ext uri="{BB962C8B-B14F-4D97-AF65-F5344CB8AC3E}">
        <p14:creationId xmlns:p14="http://schemas.microsoft.com/office/powerpoint/2010/main" val="308424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p:cNvSpPr>
            <a:spLocks noGrp="1"/>
          </p:cNvSpPr>
          <p:nvPr>
            <p:ph idx="4294967295"/>
          </p:nvPr>
        </p:nvSpPr>
        <p:spPr>
          <a:xfrm>
            <a:off x="693811" y="703843"/>
            <a:ext cx="10804378" cy="5321729"/>
          </a:xfrm>
          <a:prstGeom prst="rect">
            <a:avLst/>
          </a:prstGeom>
        </p:spPr>
        <p:txBody>
          <a:bodyPr>
            <a:normAutofit lnSpcReduction="10000"/>
          </a:bodyPr>
          <a:lstStyle/>
          <a:p>
            <a:pPr algn="just" rtl="0" fontAlgn="base"/>
            <a:r>
              <a:rPr lang="en-US" sz="2000" b="1" i="0" u="none" strike="noStrike" dirty="0">
                <a:solidFill>
                  <a:srgbClr val="292929"/>
                </a:solidFill>
                <a:effectLst/>
                <a:latin typeface="Abadi" panose="020B0604020104020204" pitchFamily="34" charset="0"/>
              </a:rPr>
              <a:t>Summarize what map objects such as markers, circles, lines, etc. you created and added to a folium map</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Segoe UI" panose="020B0502040204020203" pitchFamily="34" charset="0"/>
            </a:endParaRPr>
          </a:p>
          <a:p>
            <a:pPr algn="just" rtl="0" fontAlgn="base"/>
            <a:r>
              <a:rPr lang="en-US" sz="2000" b="0" i="0" u="none" strike="noStrike" dirty="0">
                <a:solidFill>
                  <a:srgbClr val="292929"/>
                </a:solidFill>
                <a:effectLst/>
                <a:latin typeface="Abadi" panose="020B0604020104020204" pitchFamily="34" charset="0"/>
              </a:rPr>
              <a:t>&gt;&gt; Launch success may also depend on the location and proximities of a launch site, i.e., the initial position of rocket trajectories. Finding an optimal location for building a launch site certainly involves many factors and some of the factors can be determined by </a:t>
            </a:r>
            <a:r>
              <a:rPr lang="en-US" sz="2000" b="0" i="0" u="none" strike="noStrike" dirty="0" err="1">
                <a:solidFill>
                  <a:srgbClr val="292929"/>
                </a:solidFill>
                <a:effectLst/>
                <a:latin typeface="Abadi" panose="020B0604020104020204" pitchFamily="34" charset="0"/>
              </a:rPr>
              <a:t>analysing</a:t>
            </a:r>
            <a:r>
              <a:rPr lang="en-US" sz="2000" b="0" i="0" u="none" strike="noStrike" dirty="0">
                <a:solidFill>
                  <a:srgbClr val="292929"/>
                </a:solidFill>
                <a:effectLst/>
                <a:latin typeface="Abadi" panose="020B0604020104020204" pitchFamily="34" charset="0"/>
              </a:rPr>
              <a:t> the existing launch site locations (some geographical patterns about launch sites can be found). </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Segoe UI" panose="020B0502040204020203" pitchFamily="34" charset="0"/>
            </a:endParaRPr>
          </a:p>
          <a:p>
            <a:pPr algn="just" rtl="0" fontAlgn="base">
              <a:buFont typeface="Arial" panose="020B0604020202020204" pitchFamily="34" charset="0"/>
              <a:buChar char="•"/>
            </a:pPr>
            <a:r>
              <a:rPr lang="en-US" sz="2000" b="1" i="0" u="none" strike="noStrike" dirty="0">
                <a:solidFill>
                  <a:srgbClr val="292929"/>
                </a:solidFill>
                <a:effectLst/>
                <a:latin typeface="Abadi" panose="020B0604020104020204" pitchFamily="34" charset="0"/>
              </a:rPr>
              <a:t>Markers created</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0" i="0" u="none" strike="noStrike" dirty="0">
                <a:solidFill>
                  <a:srgbClr val="292929"/>
                </a:solidFill>
                <a:effectLst/>
                <a:latin typeface="Abadi" panose="020B0604020104020204" pitchFamily="34" charset="0"/>
              </a:rPr>
              <a:t>&gt;&gt; Markers were created for all launch sites location on the map using site’s latitude and longitude co-ordinates</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0" i="0" u="none" strike="noStrike" dirty="0">
                <a:solidFill>
                  <a:srgbClr val="292929"/>
                </a:solidFill>
                <a:effectLst/>
                <a:latin typeface="Abadi" panose="020B0604020104020204" pitchFamily="34" charset="0"/>
              </a:rPr>
              <a:t>&gt;&gt; Markers were created for each success / failed launches for each site on the map and were </a:t>
            </a:r>
            <a:r>
              <a:rPr lang="en-US" sz="2000" b="0" i="0" u="none" strike="noStrike" dirty="0" err="1">
                <a:solidFill>
                  <a:srgbClr val="292929"/>
                </a:solidFill>
                <a:effectLst/>
                <a:latin typeface="Abadi" panose="020B0604020104020204" pitchFamily="34" charset="0"/>
              </a:rPr>
              <a:t>coloured</a:t>
            </a:r>
            <a:r>
              <a:rPr lang="en-US" sz="2000" b="0" i="0" u="none" strike="noStrike" dirty="0">
                <a:solidFill>
                  <a:srgbClr val="292929"/>
                </a:solidFill>
                <a:effectLst/>
                <a:latin typeface="Abadi" panose="020B0604020104020204" pitchFamily="34" charset="0"/>
              </a:rPr>
              <a:t> as red and green</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1" i="0" u="none" strike="noStrike" dirty="0">
                <a:solidFill>
                  <a:srgbClr val="292929"/>
                </a:solidFill>
                <a:effectLst/>
                <a:latin typeface="Abadi" panose="020B0604020104020204" pitchFamily="34" charset="0"/>
              </a:rPr>
              <a:t>Circles created</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0" i="0" u="none" strike="noStrike" dirty="0">
                <a:solidFill>
                  <a:srgbClr val="292929"/>
                </a:solidFill>
                <a:effectLst/>
                <a:latin typeface="Abadi" panose="020B0604020104020204" pitchFamily="34" charset="0"/>
              </a:rPr>
              <a:t>&gt;&gt; Using </a:t>
            </a:r>
            <a:r>
              <a:rPr lang="en-US" sz="2000" b="0" i="0" u="none" strike="noStrike" dirty="0" err="1">
                <a:solidFill>
                  <a:srgbClr val="292929"/>
                </a:solidFill>
                <a:effectLst/>
                <a:latin typeface="Abadi" panose="020B0604020104020204" pitchFamily="34" charset="0"/>
              </a:rPr>
              <a:t>folium.Circle</a:t>
            </a:r>
            <a:r>
              <a:rPr lang="en-US" sz="2000" b="0" i="0" u="none" strike="noStrike" dirty="0">
                <a:solidFill>
                  <a:srgbClr val="292929"/>
                </a:solidFill>
                <a:effectLst/>
                <a:latin typeface="Abadi" panose="020B0604020104020204" pitchFamily="34" charset="0"/>
              </a:rPr>
              <a:t> function, highlighted circle areas with text label was created in specific coordinates</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0" i="0" u="none" strike="noStrike" dirty="0">
                <a:solidFill>
                  <a:srgbClr val="292929"/>
                </a:solidFill>
                <a:effectLst/>
                <a:latin typeface="Abadi" panose="020B0604020104020204" pitchFamily="34" charset="0"/>
              </a:rPr>
              <a:t>&gt;&gt; Circles were created for each launch site on the site map</a:t>
            </a:r>
            <a:endParaRPr lang="en-US" sz="2000" b="0" i="0" dirty="0">
              <a:solidFill>
                <a:srgbClr val="000000"/>
              </a:solidFill>
              <a:effectLst/>
              <a:latin typeface="Arial" panose="020B0604020202020204" pitchFamily="34" charset="0"/>
            </a:endParaRPr>
          </a:p>
          <a:p>
            <a:pPr>
              <a:lnSpc>
                <a:spcPct val="100000"/>
              </a:lnSpc>
              <a:spcBef>
                <a:spcPts val="1400"/>
              </a:spcBef>
            </a:pPr>
            <a:endParaRPr lang="en-US" sz="50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693811" y="15479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0" i="0" dirty="0">
                <a:solidFill>
                  <a:srgbClr val="0B49CB"/>
                </a:solidFill>
                <a:effectLst/>
                <a:latin typeface="Abadi" panose="020B0604020104020204" pitchFamily="34" charset="0"/>
              </a:rPr>
              <a:t>Build an Interactive Map with Folium</a:t>
            </a:r>
            <a:endParaRPr lang="en-US" sz="3600" dirty="0">
              <a:solidFill>
                <a:srgbClr val="0B49C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7589-4201-A3FF-5BF7-934531D331AB}"/>
              </a:ext>
            </a:extLst>
          </p:cNvPr>
          <p:cNvSpPr>
            <a:spLocks noGrp="1"/>
          </p:cNvSpPr>
          <p:nvPr>
            <p:ph type="title"/>
          </p:nvPr>
        </p:nvSpPr>
        <p:spPr>
          <a:xfrm>
            <a:off x="711200" y="169862"/>
            <a:ext cx="10515600" cy="511175"/>
          </a:xfrm>
        </p:spPr>
        <p:txBody>
          <a:bodyPr/>
          <a:lstStyle/>
          <a:p>
            <a:r>
              <a:rPr lang="en-US" sz="3600" b="0" i="0" u="none" strike="noStrike" dirty="0">
                <a:solidFill>
                  <a:srgbClr val="0B49CB"/>
                </a:solidFill>
                <a:effectLst/>
                <a:latin typeface="Abadi" panose="020B0604020104020204" pitchFamily="34" charset="0"/>
              </a:rPr>
              <a:t>Build an Interactive Map with Folium (</a:t>
            </a:r>
            <a:r>
              <a:rPr lang="en-US" sz="3600" b="0" i="0" u="none" strike="noStrike" dirty="0" err="1">
                <a:solidFill>
                  <a:srgbClr val="0B49CB"/>
                </a:solidFill>
                <a:effectLst/>
                <a:latin typeface="Abadi" panose="020B0604020104020204" pitchFamily="34" charset="0"/>
              </a:rPr>
              <a:t>contd</a:t>
            </a:r>
            <a:r>
              <a:rPr lang="en-US" sz="3600" b="0" i="0" u="none" strike="noStrike" dirty="0">
                <a:solidFill>
                  <a:srgbClr val="0B49CB"/>
                </a:solidFill>
                <a:effectLst/>
                <a:latin typeface="Abadi" panose="020B0604020104020204" pitchFamily="34" charset="0"/>
              </a:rPr>
              <a:t>/-)</a:t>
            </a:r>
            <a:endParaRPr lang="en-US" sz="3600" dirty="0"/>
          </a:p>
        </p:txBody>
      </p:sp>
      <p:sp>
        <p:nvSpPr>
          <p:cNvPr id="3" name="Content Placeholder 2">
            <a:extLst>
              <a:ext uri="{FF2B5EF4-FFF2-40B4-BE49-F238E27FC236}">
                <a16:creationId xmlns:a16="http://schemas.microsoft.com/office/drawing/2014/main" id="{6DDF2919-FFFB-53D1-1DCC-E14D676B03F6}"/>
              </a:ext>
            </a:extLst>
          </p:cNvPr>
          <p:cNvSpPr>
            <a:spLocks noGrp="1"/>
          </p:cNvSpPr>
          <p:nvPr>
            <p:ph idx="1"/>
          </p:nvPr>
        </p:nvSpPr>
        <p:spPr>
          <a:xfrm>
            <a:off x="615950" y="960437"/>
            <a:ext cx="10960100" cy="4868864"/>
          </a:xfrm>
        </p:spPr>
        <p:txBody>
          <a:bodyPr/>
          <a:lstStyle/>
          <a:p>
            <a:pPr algn="just" rtl="0" fontAlgn="base">
              <a:buFont typeface="Arial" panose="020B0604020202020204" pitchFamily="34" charset="0"/>
              <a:buChar char="•"/>
            </a:pPr>
            <a:r>
              <a:rPr lang="en-US" sz="2000" b="1" i="0" u="none" strike="noStrike" dirty="0">
                <a:solidFill>
                  <a:srgbClr val="292929"/>
                </a:solidFill>
                <a:effectLst/>
                <a:latin typeface="Abadi" panose="020B0604020104020204" pitchFamily="34" charset="0"/>
              </a:rPr>
              <a:t>Lines created</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0" i="0" u="none" strike="noStrike" dirty="0">
                <a:solidFill>
                  <a:srgbClr val="292929"/>
                </a:solidFill>
                <a:effectLst/>
                <a:latin typeface="Abadi" panose="020B0604020104020204" pitchFamily="34" charset="0"/>
              </a:rPr>
              <a:t>&gt;&gt; for calculating the distances between a launch site to its proximities viz. railway, highway, coastline and city</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1" i="0" u="none" strike="noStrike" dirty="0">
                <a:solidFill>
                  <a:srgbClr val="292929"/>
                </a:solidFill>
                <a:effectLst/>
                <a:latin typeface="Abadi" panose="020B0604020104020204" pitchFamily="34" charset="0"/>
              </a:rPr>
              <a:t>Other pointers created</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0" i="0" u="none" strike="noStrike" dirty="0">
                <a:solidFill>
                  <a:srgbClr val="292929"/>
                </a:solidFill>
                <a:effectLst/>
                <a:latin typeface="Abadi" panose="020B0604020104020204" pitchFamily="34" charset="0"/>
              </a:rPr>
              <a:t>&gt;&gt; </a:t>
            </a:r>
            <a:r>
              <a:rPr lang="en-US" sz="2000" b="0" i="0" u="none" strike="noStrike" dirty="0" err="1">
                <a:solidFill>
                  <a:srgbClr val="292929"/>
                </a:solidFill>
                <a:effectLst/>
                <a:latin typeface="Abadi" panose="020B0604020104020204" pitchFamily="34" charset="0"/>
              </a:rPr>
              <a:t>MousePosition</a:t>
            </a:r>
            <a:r>
              <a:rPr lang="en-US" sz="2000" b="0" i="0" u="none" strike="noStrike" dirty="0">
                <a:solidFill>
                  <a:srgbClr val="292929"/>
                </a:solidFill>
                <a:effectLst/>
                <a:latin typeface="Abadi" panose="020B0604020104020204" pitchFamily="34" charset="0"/>
              </a:rPr>
              <a:t> on the map to get coordinate for a mouse over a point on the map</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r>
              <a:rPr lang="en-US" sz="2000" b="1" i="0" u="none" strike="noStrike" dirty="0">
                <a:solidFill>
                  <a:srgbClr val="292929"/>
                </a:solidFill>
                <a:effectLst/>
                <a:latin typeface="Abadi" panose="020B0604020104020204" pitchFamily="34" charset="0"/>
              </a:rPr>
              <a:t>Explain why you added those objects</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0" i="0" u="none" strike="noStrike" dirty="0">
                <a:solidFill>
                  <a:srgbClr val="292929"/>
                </a:solidFill>
                <a:effectLst/>
                <a:latin typeface="Abadi" panose="020B0604020104020204" pitchFamily="34" charset="0"/>
              </a:rPr>
              <a:t>&gt;&gt; To explore, </a:t>
            </a:r>
            <a:r>
              <a:rPr lang="en-US" sz="2000" b="0" i="0" u="none" strike="noStrike" dirty="0" err="1">
                <a:solidFill>
                  <a:srgbClr val="292929"/>
                </a:solidFill>
                <a:effectLst/>
                <a:latin typeface="Abadi" panose="020B0604020104020204" pitchFamily="34" charset="0"/>
              </a:rPr>
              <a:t>analyse</a:t>
            </a:r>
            <a:r>
              <a:rPr lang="en-US" sz="2000" b="0" i="0" u="none" strike="noStrike" dirty="0">
                <a:solidFill>
                  <a:srgbClr val="292929"/>
                </a:solidFill>
                <a:effectLst/>
                <a:latin typeface="Abadi" panose="020B0604020104020204" pitchFamily="34" charset="0"/>
              </a:rPr>
              <a:t> and understand the proximity of the launch sites to the coast, cities, railway, highway</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0" i="0" u="none" strike="noStrike" dirty="0">
                <a:solidFill>
                  <a:srgbClr val="292929"/>
                </a:solidFill>
                <a:effectLst/>
                <a:latin typeface="Abadi" panose="020B0604020104020204" pitchFamily="34" charset="0"/>
              </a:rPr>
              <a:t>&gt;&gt; To understand which sites have high success rates</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0" i="0" u="none" strike="noStrike" dirty="0">
                <a:solidFill>
                  <a:srgbClr val="292929"/>
                </a:solidFill>
                <a:effectLst/>
                <a:latin typeface="Abadi" panose="020B0604020104020204" pitchFamily="34" charset="0"/>
              </a:rPr>
              <a:t>&gt;&gt; From the </a:t>
            </a:r>
            <a:r>
              <a:rPr lang="en-US" sz="2000" b="0" i="0" u="none" strike="noStrike" dirty="0" err="1">
                <a:solidFill>
                  <a:srgbClr val="292929"/>
                </a:solidFill>
                <a:effectLst/>
                <a:latin typeface="Abadi" panose="020B0604020104020204" pitchFamily="34" charset="0"/>
              </a:rPr>
              <a:t>colour</a:t>
            </a:r>
            <a:r>
              <a:rPr lang="en-US" sz="2000" b="0" i="0" u="none" strike="noStrike" dirty="0">
                <a:solidFill>
                  <a:srgbClr val="292929"/>
                </a:solidFill>
                <a:effectLst/>
                <a:latin typeface="Abadi" panose="020B0604020104020204" pitchFamily="34" charset="0"/>
              </a:rPr>
              <a:t> labeled markets in market clusters, it is easy to identify which launch sites have relatively high success rates</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2000" b="0" i="0" u="none" strike="noStrike" dirty="0">
                <a:solidFill>
                  <a:srgbClr val="292929"/>
                </a:solidFill>
                <a:effectLst/>
                <a:latin typeface="Abadi" panose="020B0604020104020204" pitchFamily="34" charset="0"/>
              </a:rPr>
              <a:t>&gt;&gt; </a:t>
            </a:r>
            <a:r>
              <a:rPr lang="en-US" sz="2000" b="0" i="0" u="none" strike="noStrike" dirty="0" err="1">
                <a:solidFill>
                  <a:srgbClr val="292929"/>
                </a:solidFill>
                <a:effectLst/>
                <a:latin typeface="Abadi" panose="020B0604020104020204" pitchFamily="34" charset="0"/>
              </a:rPr>
              <a:t>MousePoint</a:t>
            </a:r>
            <a:r>
              <a:rPr lang="en-US" sz="2000" b="0" i="0" u="none" strike="noStrike" dirty="0">
                <a:solidFill>
                  <a:srgbClr val="292929"/>
                </a:solidFill>
                <a:effectLst/>
                <a:latin typeface="Abadi" panose="020B0604020104020204" pitchFamily="34" charset="0"/>
              </a:rPr>
              <a:t> added to help easy navigation and conveniently determining the coordinates of the different locations viz. launch sites, railway, coastline, highway etc. </a:t>
            </a:r>
            <a:r>
              <a:rPr lang="en-US" sz="2000" b="0" i="0" dirty="0">
                <a:solidFill>
                  <a:srgbClr val="292929"/>
                </a:solidFill>
                <a:effectLst/>
                <a:latin typeface="Abadi" panose="020B0604020104020204" pitchFamily="34" charset="0"/>
              </a:rPr>
              <a:t>​</a:t>
            </a:r>
            <a:endParaRPr lang="en-US" sz="20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183180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26EA-F7AF-D2CE-A61F-2C439EC0B079}"/>
              </a:ext>
            </a:extLst>
          </p:cNvPr>
          <p:cNvSpPr>
            <a:spLocks noGrp="1"/>
          </p:cNvSpPr>
          <p:nvPr>
            <p:ph type="title"/>
          </p:nvPr>
        </p:nvSpPr>
        <p:spPr>
          <a:xfrm>
            <a:off x="698500" y="190499"/>
            <a:ext cx="10922000" cy="1244601"/>
          </a:xfrm>
        </p:spPr>
        <p:txBody>
          <a:bodyPr/>
          <a:lstStyle/>
          <a:p>
            <a:pPr algn="just"/>
            <a:r>
              <a:rPr lang="en-US" sz="4400" b="0" i="0" u="none" strike="noStrike" dirty="0">
                <a:solidFill>
                  <a:srgbClr val="0B49CB"/>
                </a:solidFill>
                <a:effectLst/>
                <a:latin typeface="Abadi" panose="020B0604020104020204" pitchFamily="34" charset="0"/>
              </a:rPr>
              <a:t>Build an Interactive Map with Folium (</a:t>
            </a:r>
            <a:r>
              <a:rPr lang="en-US" sz="4400" b="0" i="0" u="none" strike="noStrike" dirty="0" err="1">
                <a:solidFill>
                  <a:srgbClr val="0B49CB"/>
                </a:solidFill>
                <a:effectLst/>
                <a:latin typeface="Abadi" panose="020B0604020104020204" pitchFamily="34" charset="0"/>
              </a:rPr>
              <a:t>contd</a:t>
            </a:r>
            <a:r>
              <a:rPr lang="en-US" sz="4400" b="0" i="0" u="none" strike="noStrike" dirty="0">
                <a:solidFill>
                  <a:srgbClr val="0B49CB"/>
                </a:solidFill>
                <a:effectLst/>
                <a:latin typeface="Abadi" panose="020B0604020104020204" pitchFamily="34" charset="0"/>
              </a:rPr>
              <a:t>/-)</a:t>
            </a:r>
            <a:endParaRPr lang="en-US" dirty="0"/>
          </a:p>
        </p:txBody>
      </p:sp>
      <p:sp>
        <p:nvSpPr>
          <p:cNvPr id="3" name="Content Placeholder 2">
            <a:extLst>
              <a:ext uri="{FF2B5EF4-FFF2-40B4-BE49-F238E27FC236}">
                <a16:creationId xmlns:a16="http://schemas.microsoft.com/office/drawing/2014/main" id="{0BB5CEA9-63FE-DF2D-4E51-5B4F99811178}"/>
              </a:ext>
            </a:extLst>
          </p:cNvPr>
          <p:cNvSpPr>
            <a:spLocks noGrp="1"/>
          </p:cNvSpPr>
          <p:nvPr>
            <p:ph idx="1"/>
          </p:nvPr>
        </p:nvSpPr>
        <p:spPr>
          <a:xfrm>
            <a:off x="698500" y="1825625"/>
            <a:ext cx="10833100" cy="3889375"/>
          </a:xfrm>
        </p:spPr>
        <p:txBody>
          <a:bodyPr/>
          <a:lstStyle/>
          <a:p>
            <a:pPr marL="0" indent="0" algn="just" rtl="0" fontAlgn="base">
              <a:buNone/>
            </a:pPr>
            <a:r>
              <a:rPr lang="en-US" sz="2000" b="1" i="0" u="none" strike="noStrike" dirty="0">
                <a:solidFill>
                  <a:srgbClr val="292929"/>
                </a:solidFill>
                <a:effectLst/>
                <a:latin typeface="Abadi" panose="020B0604020104020204" pitchFamily="34" charset="0"/>
              </a:rPr>
              <a:t>Add the GitHub URL of your completed interactive map with Folium map, as an external reference and peer-review purpose</a:t>
            </a:r>
            <a:endParaRPr lang="en-US" sz="2000" b="0" i="0" dirty="0">
              <a:solidFill>
                <a:srgbClr val="000000"/>
              </a:solidFill>
              <a:effectLst/>
              <a:latin typeface="Arial" panose="020B0604020202020204" pitchFamily="34" charset="0"/>
            </a:endParaRPr>
          </a:p>
          <a:p>
            <a:r>
              <a:rPr lang="en-IN" sz="2000" dirty="0">
                <a:effectLst/>
                <a:latin typeface="Abadi" panose="020B0604020104020204" pitchFamily="34" charset="0"/>
                <a:ea typeface="Calibri" panose="020F0502020204030204" pitchFamily="34" charset="0"/>
                <a:cs typeface="Times New Roman" panose="02020603050405020304" pitchFamily="18" charset="0"/>
              </a:rPr>
              <a:t>https://</a:t>
            </a:r>
            <a:r>
              <a:rPr lang="en-IN" sz="2000" dirty="0" err="1">
                <a:effectLst/>
                <a:latin typeface="Abadi" panose="020B0604020104020204" pitchFamily="34" charset="0"/>
                <a:ea typeface="Calibri" panose="020F0502020204030204" pitchFamily="34" charset="0"/>
                <a:cs typeface="Times New Roman" panose="02020603050405020304" pitchFamily="18" charset="0"/>
              </a:rPr>
              <a:t>eu-gb.dataplatform.cloud.ibm.com</a:t>
            </a:r>
            <a:r>
              <a:rPr lang="en-IN" sz="2000" dirty="0">
                <a:effectLst/>
                <a:latin typeface="Abadi" panose="020B0604020104020204" pitchFamily="34" charset="0"/>
                <a:ea typeface="Calibri" panose="020F0502020204030204" pitchFamily="34" charset="0"/>
                <a:cs typeface="Times New Roman" panose="02020603050405020304" pitchFamily="18" charset="0"/>
              </a:rPr>
              <a:t>/analytics/notebooks/v2/13ac1bc3-dd38-414d-9ec9-b842a1f7cb27/</a:t>
            </a:r>
            <a:r>
              <a:rPr lang="en-IN" sz="2000" dirty="0" err="1">
                <a:effectLst/>
                <a:latin typeface="Abadi" panose="020B0604020104020204" pitchFamily="34" charset="0"/>
                <a:ea typeface="Calibri" panose="020F0502020204030204" pitchFamily="34" charset="0"/>
                <a:cs typeface="Times New Roman" panose="02020603050405020304" pitchFamily="18" charset="0"/>
              </a:rPr>
              <a:t>view?access_token</a:t>
            </a:r>
            <a:r>
              <a:rPr lang="en-IN" sz="2000" dirty="0">
                <a:effectLst/>
                <a:latin typeface="Abadi" panose="020B0604020104020204" pitchFamily="34" charset="0"/>
                <a:ea typeface="Calibri" panose="020F0502020204030204" pitchFamily="34" charset="0"/>
                <a:cs typeface="Times New Roman" panose="02020603050405020304" pitchFamily="18" charset="0"/>
              </a:rPr>
              <a:t>=1c82015285ccfbd0921445044628e79c1016038eb5ec904aa1839a88d0c08a64</a:t>
            </a:r>
          </a:p>
          <a:p>
            <a:r>
              <a:rPr lang="en-US" sz="2000" dirty="0">
                <a:latin typeface="Abadi" panose="020B0604020104020204" pitchFamily="34" charset="0"/>
                <a:hlinkClick r:id="rId2"/>
              </a:rPr>
              <a:t>https://gist.github.com/georgebhilai/561c0789843ea0526eb3aa41a39778bd#file-interactive-visual-analytics-with-folium-lab-ipynb</a:t>
            </a:r>
            <a:endParaRPr lang="en-US" sz="2000" dirty="0">
              <a:latin typeface="Abadi" panose="020B0604020104020204" pitchFamily="34" charset="0"/>
            </a:endParaRPr>
          </a:p>
          <a:p>
            <a:r>
              <a:rPr lang="en-US" sz="2000" dirty="0">
                <a:latin typeface="Abadi" panose="020B0604020104020204" pitchFamily="34" charset="0"/>
              </a:rPr>
              <a:t>https://</a:t>
            </a:r>
            <a:r>
              <a:rPr lang="en-US" sz="2000" dirty="0" err="1">
                <a:latin typeface="Abadi" panose="020B0604020104020204" pitchFamily="34" charset="0"/>
              </a:rPr>
              <a:t>nbviewer.org</a:t>
            </a:r>
            <a:r>
              <a:rPr lang="en-US" sz="2000" dirty="0">
                <a:latin typeface="Abadi" panose="020B0604020104020204" pitchFamily="34" charset="0"/>
              </a:rPr>
              <a:t>/</a:t>
            </a:r>
            <a:r>
              <a:rPr lang="en-US" sz="2000" dirty="0" err="1">
                <a:latin typeface="Abadi" panose="020B0604020104020204" pitchFamily="34" charset="0"/>
              </a:rPr>
              <a:t>github</a:t>
            </a:r>
            <a:r>
              <a:rPr lang="en-US" sz="2000" dirty="0">
                <a:latin typeface="Abadi" panose="020B0604020104020204" pitchFamily="34" charset="0"/>
              </a:rPr>
              <a:t>/</a:t>
            </a:r>
            <a:r>
              <a:rPr lang="en-US" sz="2000" dirty="0" err="1">
                <a:latin typeface="Abadi" panose="020B0604020104020204" pitchFamily="34" charset="0"/>
              </a:rPr>
              <a:t>georgebhilai</a:t>
            </a:r>
            <a:r>
              <a:rPr lang="en-US" sz="2000" dirty="0">
                <a:latin typeface="Abadi" panose="020B0604020104020204" pitchFamily="34" charset="0"/>
              </a:rPr>
              <a:t>/Data-Science-and-Machine-Learning-Capstone-Project/blob/d559c00a0490b2c5f66f57dff85087def0d76619/IBM-DS0321EN-SkillsNetwork_labs_module_3_lab_jupyter_launch_site_location.jupyterlite_trusted.ipynb</a:t>
            </a:r>
          </a:p>
        </p:txBody>
      </p:sp>
    </p:spTree>
    <p:extLst>
      <p:ext uri="{BB962C8B-B14F-4D97-AF65-F5344CB8AC3E}">
        <p14:creationId xmlns:p14="http://schemas.microsoft.com/office/powerpoint/2010/main" val="38505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401710" y="1019016"/>
            <a:ext cx="11056262" cy="5115083"/>
          </a:xfrm>
          <a:prstGeom prst="rect">
            <a:avLst/>
          </a:prstGeom>
        </p:spPr>
        <p:txBody>
          <a:bodyPr vert="horz" lIns="91440" tIns="45720" rIns="91440" bIns="45720" rtlCol="0" anchor="t">
            <a:normAutofit fontScale="70000" lnSpcReduction="20000"/>
          </a:bodyPr>
          <a:lstStyle/>
          <a:p>
            <a:pPr algn="just">
              <a:lnSpc>
                <a:spcPct val="120000"/>
              </a:lnSpc>
              <a:spcBef>
                <a:spcPts val="1400"/>
              </a:spcBef>
            </a:pPr>
            <a:r>
              <a:rPr lang="en-US" sz="2100" b="1" dirty="0">
                <a:solidFill>
                  <a:schemeClr val="accent3">
                    <a:lumMod val="25000"/>
                  </a:schemeClr>
                </a:solidFill>
                <a:latin typeface="Abadi" panose="020B0604020104020204" pitchFamily="34" charset="0"/>
              </a:rPr>
              <a:t>Summarize what plots/graphs and interactions you have added to a dashboard</a:t>
            </a:r>
          </a:p>
          <a:p>
            <a:pPr marL="0" indent="0" algn="just">
              <a:lnSpc>
                <a:spcPct val="120000"/>
              </a:lnSpc>
              <a:spcBef>
                <a:spcPts val="1400"/>
              </a:spcBef>
              <a:buNone/>
            </a:pPr>
            <a:r>
              <a:rPr lang="en-IN" sz="2100" dirty="0">
                <a:solidFill>
                  <a:schemeClr val="accent3">
                    <a:lumMod val="25000"/>
                  </a:schemeClr>
                </a:solidFill>
                <a:latin typeface="Abadi" panose="020B0604020104020204" pitchFamily="34" charset="0"/>
              </a:rPr>
              <a:t>&gt;&gt; Pie chart graph to show the total success launches for all sites</a:t>
            </a:r>
          </a:p>
          <a:p>
            <a:pPr marL="0" indent="0" algn="just">
              <a:lnSpc>
                <a:spcPct val="120000"/>
              </a:lnSpc>
              <a:spcBef>
                <a:spcPts val="1400"/>
              </a:spcBef>
              <a:buNone/>
            </a:pPr>
            <a:r>
              <a:rPr lang="en-IN" sz="2100" dirty="0">
                <a:solidFill>
                  <a:schemeClr val="accent3">
                    <a:lumMod val="25000"/>
                  </a:schemeClr>
                </a:solidFill>
                <a:latin typeface="Abadi" panose="020B0604020104020204" pitchFamily="34" charset="0"/>
              </a:rPr>
              <a:t>&gt;&gt; If a specific launch site is selected, a pie chart graph to show the success launches and failed launches for the selected site.</a:t>
            </a:r>
          </a:p>
          <a:p>
            <a:pPr marL="0" indent="0" algn="just">
              <a:lnSpc>
                <a:spcPct val="120000"/>
              </a:lnSpc>
              <a:spcBef>
                <a:spcPts val="1400"/>
              </a:spcBef>
              <a:buNone/>
            </a:pPr>
            <a:r>
              <a:rPr lang="en-IN" sz="2100" dirty="0">
                <a:solidFill>
                  <a:schemeClr val="accent3">
                    <a:lumMod val="25000"/>
                  </a:schemeClr>
                </a:solidFill>
                <a:latin typeface="Abadi" panose="020B0604020104020204" pitchFamily="34" charset="0"/>
              </a:rPr>
              <a:t>&gt;&gt; Scatter plot with the x axis to be the payload and the y axis to be the launch outcome</a:t>
            </a:r>
            <a:br>
              <a:rPr lang="en-IN" sz="2100" dirty="0">
                <a:solidFill>
                  <a:schemeClr val="accent3">
                    <a:lumMod val="25000"/>
                  </a:schemeClr>
                </a:solidFill>
                <a:latin typeface="Abadi" panose="020B0604020104020204" pitchFamily="34" charset="0"/>
              </a:rPr>
            </a:br>
            <a:r>
              <a:rPr lang="en-IN" sz="2100" dirty="0">
                <a:solidFill>
                  <a:schemeClr val="accent3">
                    <a:lumMod val="25000"/>
                  </a:schemeClr>
                </a:solidFill>
                <a:latin typeface="Abadi" panose="020B0604020104020204" pitchFamily="34" charset="0"/>
              </a:rPr>
              <a:t>to visually observe how payload may be correlated with mission outcomes for selected site(s).</a:t>
            </a:r>
          </a:p>
          <a:p>
            <a:pPr marL="0" indent="0" algn="just">
              <a:lnSpc>
                <a:spcPct val="120000"/>
              </a:lnSpc>
              <a:spcBef>
                <a:spcPts val="1400"/>
              </a:spcBef>
              <a:buNone/>
            </a:pPr>
            <a:r>
              <a:rPr lang="en-IN" sz="2100" dirty="0">
                <a:solidFill>
                  <a:schemeClr val="accent3">
                    <a:lumMod val="25000"/>
                  </a:schemeClr>
                </a:solidFill>
                <a:latin typeface="Abadi" panose="020B0604020104020204" pitchFamily="34" charset="0"/>
              </a:rPr>
              <a:t>&gt;&gt; </a:t>
            </a:r>
            <a:r>
              <a:rPr lang="en-IN" sz="2100" dirty="0" err="1">
                <a:solidFill>
                  <a:schemeClr val="accent3">
                    <a:lumMod val="25000"/>
                  </a:schemeClr>
                </a:solidFill>
                <a:latin typeface="Abadi" panose="020B0604020104020204" pitchFamily="34" charset="0"/>
              </a:rPr>
              <a:t>Color-labeling</a:t>
            </a:r>
            <a:r>
              <a:rPr lang="en-IN" sz="2100" dirty="0">
                <a:solidFill>
                  <a:schemeClr val="accent3">
                    <a:lumMod val="25000"/>
                  </a:schemeClr>
                </a:solidFill>
                <a:latin typeface="Abadi" panose="020B0604020104020204" pitchFamily="34" charset="0"/>
              </a:rPr>
              <a:t> the Booster version on each scatter point so that mission outcomes with different boosters can be observed</a:t>
            </a:r>
            <a:endParaRPr lang="en-US" sz="2100" dirty="0">
              <a:solidFill>
                <a:schemeClr val="accent3">
                  <a:lumMod val="25000"/>
                </a:schemeClr>
              </a:solidFill>
              <a:latin typeface="Abadi" panose="020B0604020104020204" pitchFamily="34" charset="0"/>
            </a:endParaRPr>
          </a:p>
          <a:p>
            <a:pPr algn="just">
              <a:lnSpc>
                <a:spcPct val="120000"/>
              </a:lnSpc>
              <a:spcBef>
                <a:spcPts val="1400"/>
              </a:spcBef>
            </a:pPr>
            <a:r>
              <a:rPr lang="en-US" sz="2100" b="1" dirty="0">
                <a:solidFill>
                  <a:schemeClr val="accent3">
                    <a:lumMod val="25000"/>
                  </a:schemeClr>
                </a:solidFill>
                <a:latin typeface="Abadi" panose="020B0604020104020204" pitchFamily="34" charset="0"/>
              </a:rPr>
              <a:t>Explain why you added those plots and interactions</a:t>
            </a:r>
          </a:p>
          <a:p>
            <a:pPr marL="0" indent="0" algn="just">
              <a:lnSpc>
                <a:spcPct val="120000"/>
              </a:lnSpc>
              <a:spcBef>
                <a:spcPts val="1400"/>
              </a:spcBef>
              <a:buNone/>
            </a:pPr>
            <a:r>
              <a:rPr lang="en-IN" sz="2100" dirty="0">
                <a:solidFill>
                  <a:schemeClr val="accent3">
                    <a:lumMod val="25000"/>
                  </a:schemeClr>
                </a:solidFill>
                <a:latin typeface="Abadi" panose="020B0604020104020204" pitchFamily="34" charset="0"/>
              </a:rPr>
              <a:t>&gt;&gt; Pie chart graph to show the success launches and failed launches for the selected site.</a:t>
            </a:r>
          </a:p>
          <a:p>
            <a:pPr marL="0" indent="0" algn="just">
              <a:lnSpc>
                <a:spcPct val="120000"/>
              </a:lnSpc>
              <a:spcBef>
                <a:spcPts val="1400"/>
              </a:spcBef>
              <a:buNone/>
            </a:pPr>
            <a:r>
              <a:rPr lang="en-IN" sz="2100" dirty="0">
                <a:solidFill>
                  <a:schemeClr val="accent3">
                    <a:lumMod val="25000"/>
                  </a:schemeClr>
                </a:solidFill>
                <a:latin typeface="Abadi" panose="020B0604020104020204" pitchFamily="34" charset="0"/>
              </a:rPr>
              <a:t>&gt;&gt; Scatter plot to visually observe how payload may be correlated with mission outcomes for selected site(s)</a:t>
            </a:r>
          </a:p>
          <a:p>
            <a:pPr marL="0" indent="0" algn="just">
              <a:lnSpc>
                <a:spcPct val="120000"/>
              </a:lnSpc>
              <a:spcBef>
                <a:spcPts val="1400"/>
              </a:spcBef>
              <a:buNone/>
            </a:pPr>
            <a:r>
              <a:rPr lang="en-IN" sz="2100" dirty="0">
                <a:solidFill>
                  <a:schemeClr val="accent3">
                    <a:lumMod val="25000"/>
                  </a:schemeClr>
                </a:solidFill>
                <a:latin typeface="Abadi" panose="020B0604020104020204" pitchFamily="34" charset="0"/>
              </a:rPr>
              <a:t>&gt;&gt; </a:t>
            </a:r>
            <a:r>
              <a:rPr lang="en-IN" sz="2100" dirty="0" err="1">
                <a:solidFill>
                  <a:schemeClr val="accent3">
                    <a:lumMod val="25000"/>
                  </a:schemeClr>
                </a:solidFill>
                <a:latin typeface="Abadi" panose="020B0604020104020204" pitchFamily="34" charset="0"/>
              </a:rPr>
              <a:t>Color-labeling</a:t>
            </a:r>
            <a:r>
              <a:rPr lang="en-IN" sz="2100" dirty="0">
                <a:solidFill>
                  <a:schemeClr val="accent3">
                    <a:lumMod val="25000"/>
                  </a:schemeClr>
                </a:solidFill>
                <a:latin typeface="Abadi" panose="020B0604020104020204" pitchFamily="34" charset="0"/>
              </a:rPr>
              <a:t> the Booster version on each scatter point so that mission outcomes with different boosters can be observed</a:t>
            </a:r>
            <a:endParaRPr lang="en-US" sz="2100" dirty="0">
              <a:solidFill>
                <a:schemeClr val="accent3">
                  <a:lumMod val="25000"/>
                </a:schemeClr>
              </a:solidFill>
              <a:latin typeface="Abadi" panose="020B0604020104020204" pitchFamily="34" charset="0"/>
            </a:endParaRPr>
          </a:p>
          <a:p>
            <a:pPr algn="just">
              <a:lnSpc>
                <a:spcPct val="120000"/>
              </a:lnSpc>
              <a:spcBef>
                <a:spcPts val="1400"/>
              </a:spcBef>
            </a:pPr>
            <a:r>
              <a:rPr lang="en-US" sz="2100" b="1" dirty="0">
                <a:solidFill>
                  <a:schemeClr val="accent3">
                    <a:lumMod val="25000"/>
                  </a:schemeClr>
                </a:solidFill>
                <a:latin typeface="Abadi" panose="020B0604020104020204" pitchFamily="34" charset="0"/>
              </a:rPr>
              <a:t>Add the GitHub URL of your completed </a:t>
            </a:r>
            <a:r>
              <a:rPr lang="en-US" sz="2100" b="1" dirty="0" err="1">
                <a:solidFill>
                  <a:schemeClr val="accent3">
                    <a:lumMod val="25000"/>
                  </a:schemeClr>
                </a:solidFill>
                <a:latin typeface="Abadi" panose="020B0604020104020204" pitchFamily="34" charset="0"/>
              </a:rPr>
              <a:t>Plotly</a:t>
            </a:r>
            <a:r>
              <a:rPr lang="en-US" sz="2100" b="1" dirty="0">
                <a:solidFill>
                  <a:schemeClr val="accent3">
                    <a:lumMod val="25000"/>
                  </a:schemeClr>
                </a:solidFill>
                <a:latin typeface="Abadi" panose="020B0604020104020204" pitchFamily="34" charset="0"/>
              </a:rPr>
              <a:t> Dash lab, as an external reference and peer-review purpose</a:t>
            </a:r>
          </a:p>
          <a:p>
            <a:pPr algn="just">
              <a:lnSpc>
                <a:spcPct val="120000"/>
              </a:lnSpc>
              <a:spcBef>
                <a:spcPts val="1400"/>
              </a:spcBef>
            </a:pPr>
            <a:r>
              <a:rPr lang="en-US" sz="2100" b="1" dirty="0">
                <a:solidFill>
                  <a:schemeClr val="accent3">
                    <a:lumMod val="25000"/>
                  </a:schemeClr>
                </a:solidFill>
                <a:latin typeface="Abadi" panose="020B0604020104020204" pitchFamily="34" charset="0"/>
              </a:rPr>
              <a:t>https://</a:t>
            </a:r>
            <a:r>
              <a:rPr lang="en-US" sz="2100" b="1" dirty="0" err="1">
                <a:solidFill>
                  <a:schemeClr val="accent3">
                    <a:lumMod val="25000"/>
                  </a:schemeClr>
                </a:solidFill>
                <a:latin typeface="Abadi" panose="020B0604020104020204" pitchFamily="34" charset="0"/>
              </a:rPr>
              <a:t>github.com</a:t>
            </a:r>
            <a:r>
              <a:rPr lang="en-US" sz="2100" b="1" dirty="0">
                <a:solidFill>
                  <a:schemeClr val="accent3">
                    <a:lumMod val="25000"/>
                  </a:schemeClr>
                </a:solidFill>
                <a:latin typeface="Abadi" panose="020B0604020104020204" pitchFamily="34" charset="0"/>
              </a:rPr>
              <a:t>/</a:t>
            </a:r>
            <a:r>
              <a:rPr lang="en-US" sz="2100" b="1" dirty="0" err="1">
                <a:solidFill>
                  <a:schemeClr val="accent3">
                    <a:lumMod val="25000"/>
                  </a:schemeClr>
                </a:solidFill>
                <a:latin typeface="Abadi" panose="020B0604020104020204" pitchFamily="34" charset="0"/>
              </a:rPr>
              <a:t>georgebhilai</a:t>
            </a:r>
            <a:r>
              <a:rPr lang="en-US" sz="2100" b="1" dirty="0">
                <a:solidFill>
                  <a:schemeClr val="accent3">
                    <a:lumMod val="25000"/>
                  </a:schemeClr>
                </a:solidFill>
                <a:latin typeface="Abadi" panose="020B0604020104020204" pitchFamily="34" charset="0"/>
              </a:rPr>
              <a:t>/Data-Science-and-Machine-Learning-Capstone-Project/blob/865eb3a1e858d168a3406b8f4c0f2f158ed81b03/</a:t>
            </a:r>
            <a:r>
              <a:rPr lang="en-US" sz="2100" b="1" dirty="0" err="1">
                <a:solidFill>
                  <a:schemeClr val="accent3">
                    <a:lumMod val="25000"/>
                  </a:schemeClr>
                </a:solidFill>
                <a:latin typeface="Abadi" panose="020B0604020104020204" pitchFamily="34" charset="0"/>
              </a:rPr>
              <a:t>Building_Dasboard_Application.py</a:t>
            </a:r>
            <a:endParaRPr lang="en-US" sz="2100" b="1" dirty="0">
              <a:solidFill>
                <a:schemeClr val="accent3">
                  <a:lumMod val="25000"/>
                </a:schemeClr>
              </a:solidFill>
              <a:latin typeface="Abadi" panose="020B0604020104020204" pitchFamily="34" charset="0"/>
            </a:endParaRPr>
          </a:p>
          <a:p>
            <a:pPr algn="just">
              <a:lnSpc>
                <a:spcPct val="120000"/>
              </a:lnSpc>
              <a:spcBef>
                <a:spcPts val="1400"/>
              </a:spcBef>
            </a:pPr>
            <a:endParaRPr lang="en-US" sz="2100" b="1"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401710" y="28759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946150"/>
            <a:ext cx="10687962" cy="5541386"/>
          </a:xfrm>
          <a:prstGeom prst="rect">
            <a:avLst/>
          </a:prstGeom>
        </p:spPr>
        <p:txBody>
          <a:bodyPr>
            <a:normAutofit fontScale="32500" lnSpcReduction="20000"/>
          </a:bodyPr>
          <a:lstStyle/>
          <a:p>
            <a:pPr algn="just">
              <a:lnSpc>
                <a:spcPct val="100000"/>
              </a:lnSpc>
              <a:spcBef>
                <a:spcPts val="1400"/>
              </a:spcBef>
            </a:pPr>
            <a:r>
              <a:rPr lang="en-US" sz="7400" b="1" dirty="0">
                <a:solidFill>
                  <a:schemeClr val="accent3">
                    <a:lumMod val="25000"/>
                  </a:schemeClr>
                </a:solidFill>
                <a:latin typeface="Abadi" panose="020B0604020104020204" pitchFamily="34" charset="0"/>
              </a:rPr>
              <a:t>Summarize how you built, evaluated, improved, and found the best performing classification model</a:t>
            </a: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BUILDING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lvl="0">
              <a:tabLst>
                <a:tab pos="457200" algn="l"/>
              </a:tabLst>
            </a:pPr>
            <a:r>
              <a:rPr lang="en-US" sz="5000" b="1"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  </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Load our dataset into NumPy and Pandas</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Check how many test samples we have</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Decide which type of machine learning algorithms we want to use</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Set our parameters and algorithms to </a:t>
            </a:r>
            <a:r>
              <a:rPr lang="en-US" sz="5000" kern="0" dirty="0" err="1">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GridSearchCV</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Fit our datasets into the </a:t>
            </a:r>
            <a:r>
              <a:rPr lang="en-US" sz="5000" kern="0" dirty="0" err="1">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GridSearchCV</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objects and train our dataset.</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EVALUATING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Check accuracy for each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Get tuned hyperparameters for each type of algorithms</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Plot Confusion Matrix</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IMPROVING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Feature Engineering</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Algorithm Tuning</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b="1"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FINDING THE BEST PERFORMING CLASSIFICATION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The model with the best accuracy score wins the best performing model</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In the notebook there is a dictionary of algorithms </a:t>
            </a:r>
            <a:r>
              <a:rPr lang="en-US" sz="5000" kern="0" dirty="0">
                <a:solidFill>
                  <a:srgbClr val="000000"/>
                </a:solidFill>
                <a:latin typeface="Helvetica Neue for IBM" panose="02000503000000020004" pitchFamily="2" charset="0"/>
                <a:ea typeface="Times New Roman" panose="02020603050405020304" pitchFamily="18" charset="0"/>
                <a:cs typeface="Calibri" panose="020F0502020204030204" pitchFamily="34" charset="0"/>
              </a:rPr>
              <a:t>and </a:t>
            </a:r>
            <a:r>
              <a:rPr lang="en-US"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scores are displayed at the end of the notebook</a:t>
            </a:r>
            <a:r>
              <a:rPr lang="en-IN" sz="5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5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0" y="166714"/>
            <a:ext cx="10515600" cy="5281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2FB68-5EDB-CB7D-C481-7DBE054C6E29}"/>
              </a:ext>
            </a:extLst>
          </p:cNvPr>
          <p:cNvSpPr>
            <a:spLocks noGrp="1"/>
          </p:cNvSpPr>
          <p:nvPr>
            <p:ph type="title"/>
          </p:nvPr>
        </p:nvSpPr>
        <p:spPr>
          <a:xfrm>
            <a:off x="838200" y="200025"/>
            <a:ext cx="10515600" cy="688975"/>
          </a:xfrm>
        </p:spPr>
        <p:txBody>
          <a:bodyPr/>
          <a:lstStyle/>
          <a:p>
            <a:r>
              <a:rPr lang="en-US" dirty="0">
                <a:solidFill>
                  <a:srgbClr val="0B49CB"/>
                </a:solidFill>
                <a:latin typeface="Abadi"/>
              </a:rPr>
              <a:t>Predictive Analysis (Classification)</a:t>
            </a:r>
            <a:endParaRPr lang="en-US" dirty="0"/>
          </a:p>
        </p:txBody>
      </p:sp>
      <p:sp>
        <p:nvSpPr>
          <p:cNvPr id="3" name="Content Placeholder 2">
            <a:extLst>
              <a:ext uri="{FF2B5EF4-FFF2-40B4-BE49-F238E27FC236}">
                <a16:creationId xmlns:a16="http://schemas.microsoft.com/office/drawing/2014/main" id="{D6A4200B-788E-8823-A04B-F781F0A68C05}"/>
              </a:ext>
            </a:extLst>
          </p:cNvPr>
          <p:cNvSpPr>
            <a:spLocks noGrp="1"/>
          </p:cNvSpPr>
          <p:nvPr>
            <p:ph idx="1"/>
          </p:nvPr>
        </p:nvSpPr>
        <p:spPr>
          <a:xfrm>
            <a:off x="838200" y="1136650"/>
            <a:ext cx="10515600" cy="4351338"/>
          </a:xfrm>
        </p:spPr>
        <p:txBody>
          <a:bodyPr/>
          <a:lstStyle/>
          <a:p>
            <a:pPr algn="just">
              <a:lnSpc>
                <a:spcPct val="100000"/>
              </a:lnSpc>
              <a:spcBef>
                <a:spcPts val="1400"/>
              </a:spcBef>
            </a:pPr>
            <a:r>
              <a:rPr lang="en-US" sz="2800" b="1" dirty="0">
                <a:solidFill>
                  <a:schemeClr val="accent3">
                    <a:lumMod val="25000"/>
                  </a:schemeClr>
                </a:solidFill>
                <a:latin typeface="Abadi" panose="020B0604020104020204" pitchFamily="34" charset="0"/>
              </a:rPr>
              <a:t>You need present your model development process using key phrases and flowchart</a:t>
            </a:r>
          </a:p>
          <a:p>
            <a:pPr algn="just">
              <a:lnSpc>
                <a:spcPct val="100000"/>
              </a:lnSpc>
              <a:spcBef>
                <a:spcPts val="1400"/>
              </a:spcBef>
            </a:pPr>
            <a:r>
              <a:rPr lang="en-US" sz="2800" dirty="0">
                <a:solidFill>
                  <a:schemeClr val="accent3">
                    <a:lumMod val="25000"/>
                  </a:schemeClr>
                </a:solidFill>
                <a:latin typeface="Abadi"/>
              </a:rPr>
              <a:t>Individual slides added for key phrases and flowcharts </a:t>
            </a:r>
          </a:p>
          <a:p>
            <a:pPr algn="just">
              <a:lnSpc>
                <a:spcPct val="100000"/>
              </a:lnSpc>
              <a:spcBef>
                <a:spcPts val="1400"/>
              </a:spcBef>
            </a:pPr>
            <a:endParaRPr lang="en-US" sz="2800" b="1" dirty="0">
              <a:solidFill>
                <a:schemeClr val="accent3">
                  <a:lumMod val="25000"/>
                </a:schemeClr>
              </a:solidFill>
              <a:latin typeface="Abadi" panose="020B0604020104020204" pitchFamily="34" charset="0"/>
            </a:endParaRPr>
          </a:p>
          <a:p>
            <a:pPr algn="just">
              <a:lnSpc>
                <a:spcPct val="100000"/>
              </a:lnSpc>
              <a:spcBef>
                <a:spcPts val="1400"/>
              </a:spcBef>
            </a:pPr>
            <a:r>
              <a:rPr lang="en-US" sz="2800" b="1" dirty="0">
                <a:solidFill>
                  <a:schemeClr val="accent3">
                    <a:lumMod val="25000"/>
                  </a:schemeClr>
                </a:solidFill>
                <a:latin typeface="Abadi" panose="020B0604020104020204" pitchFamily="34" charset="0"/>
              </a:rPr>
              <a:t>Add the GitHub URL of your completed predictive analysis lab, as an external reference and peer-review purpose</a:t>
            </a:r>
          </a:p>
          <a:p>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https://</a:t>
            </a:r>
            <a:r>
              <a:rPr lang="en-IN" sz="2000" b="1" kern="100" dirty="0" err="1">
                <a:effectLst/>
                <a:latin typeface="Calibri" panose="020F0502020204030204" pitchFamily="34" charset="0"/>
                <a:ea typeface="Calibri" panose="020F0502020204030204" pitchFamily="34" charset="0"/>
                <a:cs typeface="Times New Roman" panose="02020603050405020304" pitchFamily="18" charset="0"/>
              </a:rPr>
              <a:t>gist.github.com</a:t>
            </a: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2000" b="1" kern="100" dirty="0" err="1">
                <a:effectLst/>
                <a:latin typeface="Calibri" panose="020F0502020204030204" pitchFamily="34" charset="0"/>
                <a:ea typeface="Calibri" panose="020F0502020204030204" pitchFamily="34" charset="0"/>
                <a:cs typeface="Times New Roman" panose="02020603050405020304" pitchFamily="18" charset="0"/>
              </a:rPr>
              <a:t>georgebhilai</a:t>
            </a:r>
            <a:r>
              <a:rPr lang="en-IN" sz="2000" b="1" kern="100" dirty="0">
                <a:effectLst/>
                <a:latin typeface="Calibri" panose="020F0502020204030204" pitchFamily="34" charset="0"/>
                <a:ea typeface="Calibri" panose="020F0502020204030204" pitchFamily="34" charset="0"/>
                <a:cs typeface="Times New Roman" panose="02020603050405020304" pitchFamily="18" charset="0"/>
              </a:rPr>
              <a:t>/02c03c57b50acc43d53ccdba3c9d5dc1</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52462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3B9C-AE76-397D-0D68-EA0611277282}"/>
              </a:ext>
            </a:extLst>
          </p:cNvPr>
          <p:cNvSpPr>
            <a:spLocks noGrp="1"/>
          </p:cNvSpPr>
          <p:nvPr>
            <p:ph type="title"/>
          </p:nvPr>
        </p:nvSpPr>
        <p:spPr>
          <a:xfrm>
            <a:off x="546097" y="111125"/>
            <a:ext cx="10998199" cy="1298575"/>
          </a:xfrm>
        </p:spPr>
        <p:txBody>
          <a:bodyPr/>
          <a:lstStyle/>
          <a:p>
            <a:pPr algn="just">
              <a:lnSpc>
                <a:spcPct val="100000"/>
              </a:lnSpc>
            </a:pPr>
            <a:r>
              <a:rPr lang="en-US" dirty="0">
                <a:solidFill>
                  <a:srgbClr val="0B49CB"/>
                </a:solidFill>
                <a:latin typeface="Abadi"/>
              </a:rPr>
              <a:t>Presentation of Model Development Process using Key phrases</a:t>
            </a:r>
          </a:p>
        </p:txBody>
      </p:sp>
      <p:sp>
        <p:nvSpPr>
          <p:cNvPr id="4" name="Title 1">
            <a:extLst>
              <a:ext uri="{FF2B5EF4-FFF2-40B4-BE49-F238E27FC236}">
                <a16:creationId xmlns:a16="http://schemas.microsoft.com/office/drawing/2014/main" id="{DB50A126-65FB-5E9A-7BEB-F7B2F6CA95FF}"/>
              </a:ext>
            </a:extLst>
          </p:cNvPr>
          <p:cNvSpPr txBox="1">
            <a:spLocks/>
          </p:cNvSpPr>
          <p:nvPr/>
        </p:nvSpPr>
        <p:spPr>
          <a:xfrm>
            <a:off x="546098" y="1524000"/>
            <a:ext cx="10998199" cy="49911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&gt;&gt; Import the libraries viz. Pandas, NumPy, Matplotlib, Seaborn, </a:t>
            </a:r>
            <a:r>
              <a:rPr lang="en-IN" sz="20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sklearn</a:t>
            </a:r>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&gt;&gt; Load the </a:t>
            </a:r>
            <a:r>
              <a:rPr lang="en-IN" sz="20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dataframe</a:t>
            </a:r>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&gt;&gt; Create a NumPy array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&gt;&gt; Standardise the data through </a:t>
            </a:r>
            <a:r>
              <a:rPr lang="en-IN" sz="20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Preprocessing</a:t>
            </a:r>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using </a:t>
            </a:r>
            <a:r>
              <a:rPr lang="en-IN" sz="20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sklearn</a:t>
            </a:r>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&gt;&gt; Split the data into training and testing data using the function </a:t>
            </a:r>
            <a:r>
              <a:rPr lang="en-IN" sz="20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train_test_split</a:t>
            </a:r>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&gt;&gt; Models are trained and hyperparameters are selected using the function </a:t>
            </a:r>
            <a:r>
              <a:rPr lang="en-IN" sz="20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GridSearchCV</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Wingdings" pitchFamily="2" charset="2"/>
              <a:buChar char="v"/>
            </a:pPr>
            <a:r>
              <a:rPr lang="en-IN" sz="20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Create a logistic regression object</a:t>
            </a:r>
            <a:r>
              <a:rPr lang="en-IN" sz="2000" kern="0" dirty="0">
                <a:solidFill>
                  <a:srgbClr val="000000"/>
                </a:solidFill>
                <a:effectLst/>
                <a:latin typeface="Helvetica Neue for IBM" panose="02000503000000020004" pitchFamily="2" charset="0"/>
                <a:ea typeface="Times New Roman" panose="02020603050405020304" pitchFamily="18" charset="0"/>
                <a:cs typeface="Calibri" panose="020F0502020204030204" pitchFamily="34"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6000" algn="just"/>
            <a:r>
              <a:rPr lang="en-IN" sz="27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sz="2000" kern="0" dirty="0">
                <a:solidFill>
                  <a:srgbClr val="000000"/>
                </a:solidFill>
                <a:latin typeface="Calibri" panose="020F0502020204030204" pitchFamily="34" charset="0"/>
                <a:cs typeface="Calibri" panose="020F0502020204030204" pitchFamily="34" charset="0"/>
              </a:rPr>
              <a:t>&gt;&gt; Then create a </a:t>
            </a:r>
            <a:r>
              <a:rPr lang="en-IN" sz="2000" kern="0" dirty="0" err="1">
                <a:solidFill>
                  <a:srgbClr val="000000"/>
                </a:solidFill>
                <a:latin typeface="Calibri" panose="020F0502020204030204" pitchFamily="34" charset="0"/>
                <a:cs typeface="Calibri" panose="020F0502020204030204" pitchFamily="34" charset="0"/>
              </a:rPr>
              <a:t>GridSearchCV</a:t>
            </a:r>
            <a:r>
              <a:rPr lang="en-IN" sz="2000" kern="0" dirty="0">
                <a:solidFill>
                  <a:srgbClr val="000000"/>
                </a:solidFill>
                <a:latin typeface="Calibri" panose="020F0502020204030204" pitchFamily="34" charset="0"/>
                <a:cs typeface="Calibri" panose="020F0502020204030204" pitchFamily="34" charset="0"/>
              </a:rPr>
              <a:t> object </a:t>
            </a:r>
            <a:r>
              <a:rPr lang="en-IN" sz="2000" kern="0" dirty="0" err="1">
                <a:solidFill>
                  <a:srgbClr val="000000"/>
                </a:solidFill>
                <a:latin typeface="Calibri" panose="020F0502020204030204" pitchFamily="34" charset="0"/>
                <a:cs typeface="Calibri" panose="020F0502020204030204" pitchFamily="34" charset="0"/>
              </a:rPr>
              <a:t>logreg_cv</a:t>
            </a:r>
            <a:r>
              <a:rPr lang="en-IN" sz="2000" kern="0" dirty="0">
                <a:solidFill>
                  <a:srgbClr val="000000"/>
                </a:solidFill>
                <a:latin typeface="Calibri" panose="020F0502020204030204" pitchFamily="34" charset="0"/>
                <a:cs typeface="Calibri" panose="020F0502020204030204" pitchFamily="34" charset="0"/>
              </a:rPr>
              <a:t> with cv = 10  </a:t>
            </a:r>
          </a:p>
          <a:p>
            <a:pPr marL="36000" algn="just"/>
            <a:r>
              <a:rPr lang="en-IN" sz="2000" kern="0" dirty="0">
                <a:solidFill>
                  <a:srgbClr val="000000"/>
                </a:solidFill>
                <a:latin typeface="Calibri" panose="020F0502020204030204" pitchFamily="34" charset="0"/>
                <a:cs typeface="Calibri" panose="020F0502020204030204" pitchFamily="34" charset="0"/>
              </a:rPr>
              <a:t>	&gt;&gt; Fit the object to find the best parameters from the dictionary parameters </a:t>
            </a:r>
          </a:p>
          <a:p>
            <a:pPr marL="36000" algn="just"/>
            <a:r>
              <a:rPr lang="en-IN" sz="2000" kern="0" dirty="0">
                <a:solidFill>
                  <a:srgbClr val="000000"/>
                </a:solidFill>
                <a:latin typeface="Calibri" panose="020F0502020204030204" pitchFamily="34" charset="0"/>
                <a:cs typeface="Calibri" panose="020F0502020204030204" pitchFamily="34" charset="0"/>
              </a:rPr>
              <a:t>	&gt;&gt; Output the </a:t>
            </a:r>
            <a:r>
              <a:rPr lang="en-IN" sz="2000" kern="0" dirty="0" err="1">
                <a:solidFill>
                  <a:srgbClr val="000000"/>
                </a:solidFill>
                <a:latin typeface="Calibri" panose="020F0502020204030204" pitchFamily="34" charset="0"/>
                <a:cs typeface="Calibri" panose="020F0502020204030204" pitchFamily="34" charset="0"/>
              </a:rPr>
              <a:t>GridSearchCV</a:t>
            </a:r>
            <a:r>
              <a:rPr lang="en-IN" sz="2000" kern="0" dirty="0">
                <a:solidFill>
                  <a:srgbClr val="000000"/>
                </a:solidFill>
                <a:latin typeface="Calibri" panose="020F0502020204030204" pitchFamily="34" charset="0"/>
                <a:cs typeface="Calibri" panose="020F0502020204030204" pitchFamily="34" charset="0"/>
              </a:rPr>
              <a:t> object for logistic regression </a:t>
            </a:r>
          </a:p>
          <a:p>
            <a:pPr marL="36000" algn="just"/>
            <a:r>
              <a:rPr lang="en-IN" sz="2000" kern="0" dirty="0">
                <a:solidFill>
                  <a:srgbClr val="000000"/>
                </a:solidFill>
                <a:latin typeface="Calibri" panose="020F0502020204030204" pitchFamily="34" charset="0"/>
                <a:cs typeface="Calibri" panose="020F0502020204030204" pitchFamily="34" charset="0"/>
              </a:rPr>
              <a:t>	&gt;&gt; </a:t>
            </a:r>
            <a:r>
              <a:rPr lang="en-US" altLang="en-US" sz="2000" kern="0" dirty="0">
                <a:solidFill>
                  <a:srgbClr val="000000"/>
                </a:solidFill>
                <a:latin typeface="Calibri" panose="020F0502020204030204" pitchFamily="34" charset="0"/>
                <a:cs typeface="Calibri" panose="020F0502020204030204" pitchFamily="34" charset="0"/>
              </a:rPr>
              <a:t>Display the best parameters using the data attribute </a:t>
            </a:r>
            <a:r>
              <a:rPr lang="en-US" altLang="en-US" sz="2000" kern="0" dirty="0" err="1">
                <a:solidFill>
                  <a:srgbClr val="000000"/>
                </a:solidFill>
                <a:latin typeface="Calibri" panose="020F0502020204030204" pitchFamily="34" charset="0"/>
                <a:cs typeface="Calibri" panose="020F0502020204030204" pitchFamily="34" charset="0"/>
              </a:rPr>
              <a:t>best_params</a:t>
            </a:r>
            <a:r>
              <a:rPr lang="en-US" altLang="en-US" sz="2000" kern="0" dirty="0">
                <a:solidFill>
                  <a:srgbClr val="000000"/>
                </a:solidFill>
                <a:latin typeface="Calibri" panose="020F0502020204030204" pitchFamily="34" charset="0"/>
                <a:cs typeface="Calibri" panose="020F0502020204030204" pitchFamily="34" charset="0"/>
              </a:rPr>
              <a:t>_ and the accuracy on the validation data using the data attribute </a:t>
            </a:r>
            <a:r>
              <a:rPr lang="en-US" altLang="en-US" sz="2000" kern="0" dirty="0" err="1">
                <a:solidFill>
                  <a:srgbClr val="000000"/>
                </a:solidFill>
                <a:latin typeface="Calibri" panose="020F0502020204030204" pitchFamily="34" charset="0"/>
                <a:cs typeface="Calibri" panose="020F0502020204030204" pitchFamily="34" charset="0"/>
              </a:rPr>
              <a:t>best_score</a:t>
            </a:r>
            <a:endParaRPr lang="en-IN" sz="2000" kern="0" dirty="0">
              <a:solidFill>
                <a:srgbClr val="000000"/>
              </a:solidFill>
              <a:latin typeface="Calibri" panose="020F0502020204030204" pitchFamily="34" charset="0"/>
              <a:cs typeface="Calibri" panose="020F0502020204030204" pitchFamily="34" charset="0"/>
            </a:endParaRPr>
          </a:p>
          <a:p>
            <a:pPr marL="36000" lvl="2" indent="-457200" algn="just"/>
            <a:r>
              <a:rPr lang="en-IN" sz="2000" kern="0" dirty="0">
                <a:solidFill>
                  <a:srgbClr val="000000"/>
                </a:solidFill>
                <a:latin typeface="Calibri" panose="020F0502020204030204" pitchFamily="34" charset="0"/>
                <a:cs typeface="Calibri" panose="020F0502020204030204" pitchFamily="34" charset="0"/>
              </a:rPr>
              <a:t>		&gt;&gt; Calculate the accuracy on the test data using the method score </a:t>
            </a:r>
          </a:p>
          <a:p>
            <a:pPr marL="36000" algn="just"/>
            <a:r>
              <a:rPr lang="en-IN" sz="2000" kern="0" dirty="0">
                <a:solidFill>
                  <a:srgbClr val="000000"/>
                </a:solidFill>
                <a:latin typeface="Calibri" panose="020F0502020204030204" pitchFamily="34" charset="0"/>
                <a:cs typeface="Calibri" panose="020F0502020204030204" pitchFamily="34" charset="0"/>
              </a:rPr>
              <a:t>	&gt;&gt; Plot the confusion matrix </a:t>
            </a:r>
            <a:endParaRPr lang="en-IN" sz="1800" dirty="0">
              <a:effectLst/>
            </a:endParaRP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399398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EE6FB-6989-6F72-70EB-F2072FACD930}"/>
              </a:ext>
            </a:extLst>
          </p:cNvPr>
          <p:cNvSpPr>
            <a:spLocks noGrp="1"/>
          </p:cNvSpPr>
          <p:nvPr>
            <p:ph type="title"/>
          </p:nvPr>
        </p:nvSpPr>
        <p:spPr>
          <a:xfrm>
            <a:off x="838200" y="123825"/>
            <a:ext cx="10515600" cy="1235075"/>
          </a:xfrm>
        </p:spPr>
        <p:txBody>
          <a:bodyPr/>
          <a:lstStyle/>
          <a:p>
            <a:pPr algn="just"/>
            <a:r>
              <a:rPr lang="en-US" dirty="0">
                <a:solidFill>
                  <a:srgbClr val="0B49CB"/>
                </a:solidFill>
                <a:latin typeface="Abadi"/>
              </a:rPr>
              <a:t>Presentation of Model Development Process using Key phrases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FE38C404-A49C-2253-2DCA-076EBA48D53A}"/>
              </a:ext>
            </a:extLst>
          </p:cNvPr>
          <p:cNvSpPr>
            <a:spLocks noGrp="1"/>
          </p:cNvSpPr>
          <p:nvPr>
            <p:ph idx="1"/>
          </p:nvPr>
        </p:nvSpPr>
        <p:spPr>
          <a:xfrm>
            <a:off x="1028700" y="1713706"/>
            <a:ext cx="10325100" cy="5020469"/>
          </a:xfrm>
        </p:spPr>
        <p:txBody>
          <a:bodyPr/>
          <a:lstStyle/>
          <a:p>
            <a:pPr marL="0" indent="-342900" algn="just">
              <a:lnSpc>
                <a:spcPct val="100000"/>
              </a:lnSpc>
              <a:buFont typeface="Wingdings" pitchFamily="2" charset="2"/>
              <a:buChar char="v"/>
            </a:pPr>
            <a:r>
              <a:rPr lang="en-IN" sz="2000" kern="0" dirty="0">
                <a:solidFill>
                  <a:srgbClr val="000000"/>
                </a:solidFill>
                <a:latin typeface="Abadi" panose="020B0604020104020204" pitchFamily="34" charset="0"/>
                <a:cs typeface="Calibri" panose="020F0502020204030204" pitchFamily="34" charset="0"/>
              </a:rPr>
              <a:t>Create a support vector machine object </a:t>
            </a:r>
          </a:p>
          <a:p>
            <a:pPr marL="0" lvl="5" indent="0" algn="just">
              <a:lnSpc>
                <a:spcPct val="100000"/>
              </a:lnSpc>
              <a:spcBef>
                <a:spcPts val="1000"/>
              </a:spcBef>
              <a:buNone/>
            </a:pPr>
            <a:r>
              <a:rPr lang="en-IN" sz="2000" kern="0" dirty="0">
                <a:solidFill>
                  <a:srgbClr val="000000"/>
                </a:solidFill>
                <a:latin typeface="Abadi" panose="020B0604020104020204" pitchFamily="34" charset="0"/>
                <a:cs typeface="Calibri" panose="020F0502020204030204" pitchFamily="34" charset="0"/>
              </a:rPr>
              <a:t>	&gt;&gt; Then create a </a:t>
            </a:r>
            <a:r>
              <a:rPr lang="en-IN" sz="2000" kern="0" dirty="0" err="1">
                <a:solidFill>
                  <a:srgbClr val="000000"/>
                </a:solidFill>
                <a:latin typeface="Abadi" panose="020B0604020104020204" pitchFamily="34" charset="0"/>
                <a:cs typeface="Calibri" panose="020F0502020204030204" pitchFamily="34" charset="0"/>
              </a:rPr>
              <a:t>GridSearchCV</a:t>
            </a:r>
            <a:r>
              <a:rPr lang="en-IN" sz="2000" kern="0" dirty="0">
                <a:solidFill>
                  <a:srgbClr val="000000"/>
                </a:solidFill>
                <a:latin typeface="Abadi" panose="020B0604020104020204" pitchFamily="34" charset="0"/>
                <a:cs typeface="Calibri" panose="020F0502020204030204" pitchFamily="34" charset="0"/>
              </a:rPr>
              <a:t> object </a:t>
            </a:r>
            <a:r>
              <a:rPr lang="en-IN" sz="2000" kern="0" dirty="0" err="1">
                <a:solidFill>
                  <a:srgbClr val="000000"/>
                </a:solidFill>
                <a:latin typeface="Abadi" panose="020B0604020104020204" pitchFamily="34" charset="0"/>
                <a:cs typeface="Calibri" panose="020F0502020204030204" pitchFamily="34" charset="0"/>
              </a:rPr>
              <a:t>svm_cv</a:t>
            </a:r>
            <a:r>
              <a:rPr lang="en-IN" sz="2000" kern="0" dirty="0">
                <a:solidFill>
                  <a:srgbClr val="000000"/>
                </a:solidFill>
                <a:latin typeface="Abadi" panose="020B0604020104020204" pitchFamily="34" charset="0"/>
                <a:cs typeface="Calibri" panose="020F0502020204030204" pitchFamily="34" charset="0"/>
              </a:rPr>
              <a:t> with cv = 10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Fit the object to find the best parameters from the dictionary parameters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Output the </a:t>
            </a:r>
            <a:r>
              <a:rPr lang="en-IN" sz="2000" kern="0" dirty="0" err="1">
                <a:solidFill>
                  <a:srgbClr val="000000"/>
                </a:solidFill>
                <a:latin typeface="Abadi" panose="020B0604020104020204" pitchFamily="34" charset="0"/>
                <a:cs typeface="Calibri" panose="020F0502020204030204" pitchFamily="34" charset="0"/>
              </a:rPr>
              <a:t>GridSearchCV</a:t>
            </a:r>
            <a:r>
              <a:rPr lang="en-IN" sz="2000" kern="0" dirty="0">
                <a:solidFill>
                  <a:srgbClr val="000000"/>
                </a:solidFill>
                <a:latin typeface="Abadi" panose="020B0604020104020204" pitchFamily="34" charset="0"/>
                <a:cs typeface="Calibri" panose="020F0502020204030204" pitchFamily="34" charset="0"/>
              </a:rPr>
              <a:t> object for support vector machine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a:t>
            </a:r>
            <a:r>
              <a:rPr lang="en-US" altLang="en-US" sz="2000" kern="0" dirty="0">
                <a:solidFill>
                  <a:srgbClr val="000000"/>
                </a:solidFill>
                <a:latin typeface="Abadi" panose="020B0604020104020204" pitchFamily="34" charset="0"/>
                <a:cs typeface="Calibri" panose="020F0502020204030204" pitchFamily="34" charset="0"/>
              </a:rPr>
              <a:t>Display the best parameters using the data attribute </a:t>
            </a:r>
            <a:r>
              <a:rPr lang="en-US" altLang="en-US" sz="2000" kern="0" dirty="0" err="1">
                <a:solidFill>
                  <a:srgbClr val="000000"/>
                </a:solidFill>
                <a:latin typeface="Abadi" panose="020B0604020104020204" pitchFamily="34" charset="0"/>
                <a:cs typeface="Calibri" panose="020F0502020204030204" pitchFamily="34" charset="0"/>
              </a:rPr>
              <a:t>best_params</a:t>
            </a:r>
            <a:r>
              <a:rPr lang="en-US" altLang="en-US" sz="2000" kern="0" dirty="0">
                <a:solidFill>
                  <a:srgbClr val="000000"/>
                </a:solidFill>
                <a:latin typeface="Abadi" panose="020B0604020104020204" pitchFamily="34" charset="0"/>
                <a:cs typeface="Calibri" panose="020F0502020204030204" pitchFamily="34" charset="0"/>
              </a:rPr>
              <a:t>_ and the accuracy on the validation data using the data attribute </a:t>
            </a:r>
            <a:r>
              <a:rPr lang="en-US" altLang="en-US" sz="2000" kern="0" dirty="0" err="1">
                <a:solidFill>
                  <a:srgbClr val="000000"/>
                </a:solidFill>
                <a:latin typeface="Abadi" panose="020B0604020104020204" pitchFamily="34" charset="0"/>
                <a:cs typeface="Calibri" panose="020F0502020204030204" pitchFamily="34" charset="0"/>
              </a:rPr>
              <a:t>best_score</a:t>
            </a:r>
            <a:endParaRPr lang="en-IN" sz="2000" kern="0" dirty="0">
              <a:solidFill>
                <a:srgbClr val="000000"/>
              </a:solidFill>
              <a:latin typeface="Abadi" panose="020B0604020104020204" pitchFamily="34" charset="0"/>
              <a:cs typeface="Calibri" panose="020F0502020204030204" pitchFamily="34" charset="0"/>
            </a:endParaRPr>
          </a:p>
          <a:p>
            <a:pPr marL="0" lvl="2" indent="0" algn="just">
              <a:lnSpc>
                <a:spcPct val="100000"/>
              </a:lnSpc>
              <a:buNone/>
            </a:pPr>
            <a:r>
              <a:rPr lang="en-IN" kern="0" dirty="0">
                <a:solidFill>
                  <a:srgbClr val="000000"/>
                </a:solidFill>
                <a:latin typeface="Abadi" panose="020B0604020104020204" pitchFamily="34" charset="0"/>
                <a:cs typeface="Calibri" panose="020F0502020204030204" pitchFamily="34" charset="0"/>
              </a:rPr>
              <a:t>	</a:t>
            </a:r>
            <a:r>
              <a:rPr lang="en-IN" sz="2000" kern="0" dirty="0">
                <a:solidFill>
                  <a:srgbClr val="000000"/>
                </a:solidFill>
                <a:latin typeface="Abadi" panose="020B0604020104020204" pitchFamily="34" charset="0"/>
                <a:cs typeface="Calibri" panose="020F0502020204030204" pitchFamily="34" charset="0"/>
              </a:rPr>
              <a:t>&gt;&gt; Calculate the accuracy on the test data using the method score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Plot the confusion matrix </a:t>
            </a:r>
            <a:endParaRPr lang="en-IN" sz="2000" kern="0" dirty="0">
              <a:solidFill>
                <a:srgbClr val="000000"/>
              </a:solidFill>
              <a:latin typeface="Abadi" panose="020B060402010402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950998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01700" y="1244600"/>
            <a:ext cx="10883900" cy="544830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6400" b="1" dirty="0">
                <a:solidFill>
                  <a:schemeClr val="accent3">
                    <a:lumMod val="25000"/>
                  </a:schemeClr>
                </a:solidFill>
                <a:latin typeface="Abadi" panose="020B0604020104020204" pitchFamily="34" charset="0"/>
              </a:rPr>
              <a:t>Summary of methodologies</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Data Collection through API, SpaceX launch data is gathered from SpaceX REST API and used to predict whether SpaceX will attempt to land a rocket or not. </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Data Collection of Falcon9 launch data by Web Scraping HTML tables in related Wiki pages using </a:t>
            </a:r>
            <a:r>
              <a:rPr lang="en-US" sz="6400" dirty="0" err="1">
                <a:solidFill>
                  <a:schemeClr val="accent3">
                    <a:lumMod val="25000"/>
                  </a:schemeClr>
                </a:solidFill>
                <a:latin typeface="Abadi" panose="020B0604020104020204" pitchFamily="34" charset="0"/>
              </a:rPr>
              <a:t>BeautifulSoup</a:t>
            </a:r>
            <a:r>
              <a:rPr lang="en-US" sz="6400" dirty="0">
                <a:solidFill>
                  <a:schemeClr val="accent3">
                    <a:lumMod val="25000"/>
                  </a:schemeClr>
                </a:solidFill>
                <a:latin typeface="Abadi" panose="020B0604020104020204" pitchFamily="34" charset="0"/>
              </a:rPr>
              <a:t> package</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Data Wrangling after converting into Pandas data frame and using API, sampling data and dealing with Nulls. And convert landing outcomes to classes y</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Exploratory Data Analysis with SQL combining attributes correlated with successful landing and preparing data for ML model to predict outcome of 1</a:t>
            </a:r>
            <a:r>
              <a:rPr lang="en-US" sz="6400" baseline="30000" dirty="0">
                <a:solidFill>
                  <a:schemeClr val="accent3">
                    <a:lumMod val="25000"/>
                  </a:schemeClr>
                </a:solidFill>
                <a:latin typeface="Abadi" panose="020B0604020104020204" pitchFamily="34" charset="0"/>
              </a:rPr>
              <a:t>st</a:t>
            </a:r>
            <a:r>
              <a:rPr lang="en-US" sz="6400" dirty="0">
                <a:solidFill>
                  <a:schemeClr val="accent3">
                    <a:lumMod val="25000"/>
                  </a:schemeClr>
                </a:solidFill>
                <a:latin typeface="Abadi" panose="020B0604020104020204" pitchFamily="34" charset="0"/>
              </a:rPr>
              <a:t> stage</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Exploratory Data Analysis with Data Visualization to explore and manipulate data in an interactive and real time way using Folium and </a:t>
            </a:r>
            <a:r>
              <a:rPr lang="en-US" sz="6400" dirty="0" err="1">
                <a:solidFill>
                  <a:schemeClr val="accent3">
                    <a:lumMod val="25000"/>
                  </a:schemeClr>
                </a:solidFill>
                <a:latin typeface="Abadi" panose="020B0604020104020204" pitchFamily="34" charset="0"/>
              </a:rPr>
              <a:t>Plotly</a:t>
            </a:r>
            <a:r>
              <a:rPr lang="en-US" sz="6400" dirty="0">
                <a:solidFill>
                  <a:schemeClr val="accent3">
                    <a:lumMod val="25000"/>
                  </a:schemeClr>
                </a:solidFill>
                <a:latin typeface="Abadi" panose="020B0604020104020204" pitchFamily="34" charset="0"/>
              </a:rPr>
              <a:t> dash</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Machine Learning Pipeline to predict successful landing of Falcon9 1</a:t>
            </a:r>
            <a:r>
              <a:rPr lang="en-US" sz="6400" baseline="30000" dirty="0">
                <a:solidFill>
                  <a:schemeClr val="accent3">
                    <a:lumMod val="25000"/>
                  </a:schemeClr>
                </a:solidFill>
                <a:latin typeface="Abadi" panose="020B0604020104020204" pitchFamily="34" charset="0"/>
              </a:rPr>
              <a:t>st</a:t>
            </a:r>
            <a:r>
              <a:rPr lang="en-US" sz="6400" dirty="0">
                <a:solidFill>
                  <a:schemeClr val="accent3">
                    <a:lumMod val="25000"/>
                  </a:schemeClr>
                </a:solidFill>
                <a:latin typeface="Abadi" panose="020B0604020104020204" pitchFamily="34" charset="0"/>
              </a:rPr>
              <a:t> stage</a:t>
            </a:r>
          </a:p>
          <a:p>
            <a:pPr algn="just">
              <a:lnSpc>
                <a:spcPct val="100000"/>
              </a:lnSpc>
              <a:spcBef>
                <a:spcPts val="1400"/>
              </a:spcBef>
            </a:pPr>
            <a:r>
              <a:rPr lang="en-US" sz="6400" b="1" dirty="0">
                <a:solidFill>
                  <a:schemeClr val="accent3">
                    <a:lumMod val="25000"/>
                  </a:schemeClr>
                </a:solidFill>
                <a:latin typeface="Abadi" panose="020B0604020104020204" pitchFamily="34" charset="0"/>
              </a:rPr>
              <a:t>Summary of all results</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Exploratory Data Analysis result</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Interactive analytics in screenshots</a:t>
            </a:r>
          </a:p>
          <a:p>
            <a:pPr lvl="1" algn="just">
              <a:lnSpc>
                <a:spcPct val="100000"/>
              </a:lnSpc>
              <a:spcBef>
                <a:spcPts val="1400"/>
              </a:spcBef>
              <a:buFontTx/>
              <a:buChar char="-"/>
            </a:pPr>
            <a:r>
              <a:rPr lang="en-US" sz="6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D909-0C40-DA59-A177-D2344F5D5110}"/>
              </a:ext>
            </a:extLst>
          </p:cNvPr>
          <p:cNvSpPr>
            <a:spLocks noGrp="1"/>
          </p:cNvSpPr>
          <p:nvPr>
            <p:ph type="title"/>
          </p:nvPr>
        </p:nvSpPr>
        <p:spPr/>
        <p:txBody>
          <a:bodyPr/>
          <a:lstStyle/>
          <a:p>
            <a:r>
              <a:rPr lang="en-US" dirty="0">
                <a:solidFill>
                  <a:srgbClr val="0B49CB"/>
                </a:solidFill>
                <a:latin typeface="Abadi"/>
              </a:rPr>
              <a:t>Presentation of Model Development Process using Key phrases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987BD3CD-69D1-D3A5-B531-0AB1F19CEDDE}"/>
              </a:ext>
            </a:extLst>
          </p:cNvPr>
          <p:cNvSpPr>
            <a:spLocks noGrp="1"/>
          </p:cNvSpPr>
          <p:nvPr>
            <p:ph idx="1"/>
          </p:nvPr>
        </p:nvSpPr>
        <p:spPr/>
        <p:txBody>
          <a:bodyPr/>
          <a:lstStyle/>
          <a:p>
            <a:pPr marL="0" algn="just">
              <a:lnSpc>
                <a:spcPct val="100000"/>
              </a:lnSpc>
              <a:buFont typeface="Wingdings" pitchFamily="2" charset="2"/>
              <a:buChar char="v"/>
            </a:pPr>
            <a:r>
              <a:rPr lang="en-IN" sz="2000" kern="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Create a decision tree classifier object </a:t>
            </a:r>
          </a:p>
          <a:p>
            <a:pPr marL="0" lvl="5" indent="0" algn="just">
              <a:lnSpc>
                <a:spcPct val="100000"/>
              </a:lnSpc>
              <a:spcBef>
                <a:spcPts val="1000"/>
              </a:spcBef>
              <a:buNone/>
            </a:pPr>
            <a:r>
              <a:rPr lang="en-IN" sz="2000" kern="0" dirty="0">
                <a:solidFill>
                  <a:srgbClr val="000000"/>
                </a:solidFill>
                <a:latin typeface="Abadi" panose="020B0604020104020204" pitchFamily="34" charset="0"/>
                <a:cs typeface="Calibri" panose="020F0502020204030204" pitchFamily="34" charset="0"/>
              </a:rPr>
              <a:t>	&gt;&gt; Then create a </a:t>
            </a:r>
            <a:r>
              <a:rPr lang="en-IN" sz="2000" kern="0" dirty="0" err="1">
                <a:solidFill>
                  <a:srgbClr val="000000"/>
                </a:solidFill>
                <a:latin typeface="Abadi" panose="020B0604020104020204" pitchFamily="34" charset="0"/>
                <a:cs typeface="Calibri" panose="020F0502020204030204" pitchFamily="34" charset="0"/>
              </a:rPr>
              <a:t>GridSearchCV</a:t>
            </a:r>
            <a:r>
              <a:rPr lang="en-IN" sz="2000" kern="0" dirty="0">
                <a:solidFill>
                  <a:srgbClr val="000000"/>
                </a:solidFill>
                <a:latin typeface="Abadi" panose="020B0604020104020204" pitchFamily="34" charset="0"/>
                <a:cs typeface="Calibri" panose="020F0502020204030204" pitchFamily="34" charset="0"/>
              </a:rPr>
              <a:t> object decision tree _cv with cv = 10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Fit the object to find the best parameters from the dictionary parameters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Output the </a:t>
            </a:r>
            <a:r>
              <a:rPr lang="en-IN" sz="2000" kern="0" dirty="0" err="1">
                <a:solidFill>
                  <a:srgbClr val="000000"/>
                </a:solidFill>
                <a:latin typeface="Abadi" panose="020B0604020104020204" pitchFamily="34" charset="0"/>
                <a:cs typeface="Calibri" panose="020F0502020204030204" pitchFamily="34" charset="0"/>
              </a:rPr>
              <a:t>GridSearchCV</a:t>
            </a:r>
            <a:r>
              <a:rPr lang="en-IN" sz="2000" kern="0" dirty="0">
                <a:solidFill>
                  <a:srgbClr val="000000"/>
                </a:solidFill>
                <a:latin typeface="Abadi" panose="020B0604020104020204" pitchFamily="34" charset="0"/>
                <a:cs typeface="Calibri" panose="020F0502020204030204" pitchFamily="34" charset="0"/>
              </a:rPr>
              <a:t> object for decision tree classifier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a:t>
            </a:r>
            <a:r>
              <a:rPr lang="en-US" altLang="en-US" sz="2000" kern="0" dirty="0">
                <a:solidFill>
                  <a:srgbClr val="000000"/>
                </a:solidFill>
                <a:latin typeface="Abadi" panose="020B0604020104020204" pitchFamily="34" charset="0"/>
                <a:cs typeface="Calibri" panose="020F0502020204030204" pitchFamily="34" charset="0"/>
              </a:rPr>
              <a:t>Display the best parameters using the data attribute </a:t>
            </a:r>
            <a:r>
              <a:rPr lang="en-US" altLang="en-US" sz="2000" kern="0" dirty="0" err="1">
                <a:solidFill>
                  <a:srgbClr val="000000"/>
                </a:solidFill>
                <a:latin typeface="Abadi" panose="020B0604020104020204" pitchFamily="34" charset="0"/>
                <a:cs typeface="Calibri" panose="020F0502020204030204" pitchFamily="34" charset="0"/>
              </a:rPr>
              <a:t>best_params</a:t>
            </a:r>
            <a:r>
              <a:rPr lang="en-US" altLang="en-US" sz="2000" kern="0" dirty="0">
                <a:solidFill>
                  <a:srgbClr val="000000"/>
                </a:solidFill>
                <a:latin typeface="Abadi" panose="020B0604020104020204" pitchFamily="34" charset="0"/>
                <a:cs typeface="Calibri" panose="020F0502020204030204" pitchFamily="34" charset="0"/>
              </a:rPr>
              <a:t>_ and the accuracy on the validation data using the data attribute </a:t>
            </a:r>
            <a:r>
              <a:rPr lang="en-US" altLang="en-US" sz="2000" kern="0" dirty="0" err="1">
                <a:solidFill>
                  <a:srgbClr val="000000"/>
                </a:solidFill>
                <a:latin typeface="Abadi" panose="020B0604020104020204" pitchFamily="34" charset="0"/>
                <a:cs typeface="Calibri" panose="020F0502020204030204" pitchFamily="34" charset="0"/>
              </a:rPr>
              <a:t>best_score</a:t>
            </a:r>
            <a:endParaRPr lang="en-IN" sz="2000" kern="0" dirty="0">
              <a:solidFill>
                <a:srgbClr val="000000"/>
              </a:solidFill>
              <a:latin typeface="Abadi" panose="020B0604020104020204" pitchFamily="34" charset="0"/>
              <a:cs typeface="Calibri" panose="020F0502020204030204" pitchFamily="34" charset="0"/>
            </a:endParaRPr>
          </a:p>
          <a:p>
            <a:pPr marL="0" lvl="2" indent="0" algn="just">
              <a:lnSpc>
                <a:spcPct val="100000"/>
              </a:lnSpc>
              <a:buNone/>
            </a:pPr>
            <a:r>
              <a:rPr lang="en-IN" kern="0" dirty="0">
                <a:solidFill>
                  <a:srgbClr val="000000"/>
                </a:solidFill>
                <a:latin typeface="Abadi" panose="020B0604020104020204" pitchFamily="34" charset="0"/>
                <a:cs typeface="Calibri" panose="020F0502020204030204" pitchFamily="34" charset="0"/>
              </a:rPr>
              <a:t>	</a:t>
            </a:r>
            <a:r>
              <a:rPr lang="en-IN" sz="2000" kern="0" dirty="0">
                <a:solidFill>
                  <a:srgbClr val="000000"/>
                </a:solidFill>
                <a:latin typeface="Abadi" panose="020B0604020104020204" pitchFamily="34" charset="0"/>
                <a:cs typeface="Calibri" panose="020F0502020204030204" pitchFamily="34" charset="0"/>
              </a:rPr>
              <a:t>&gt;&gt; Calculate the accuracy on the test data using the method score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Plot the confusion matrix </a:t>
            </a:r>
            <a:endParaRPr lang="en-IN" sz="2000" kern="0" dirty="0">
              <a:solidFill>
                <a:srgbClr val="000000"/>
              </a:solidFill>
              <a:latin typeface="Abadi" panose="020B0604020104020204" pitchFamily="34" charset="0"/>
              <a:ea typeface="Times New Roman" panose="02020603050405020304" pitchFamily="18" charset="0"/>
              <a:cs typeface="Calibri" panose="020F0502020204030204" pitchFamily="34" charset="0"/>
            </a:endParaRPr>
          </a:p>
          <a:p>
            <a:endParaRPr lang="en-US" dirty="0"/>
          </a:p>
        </p:txBody>
      </p:sp>
    </p:spTree>
    <p:extLst>
      <p:ext uri="{BB962C8B-B14F-4D97-AF65-F5344CB8AC3E}">
        <p14:creationId xmlns:p14="http://schemas.microsoft.com/office/powerpoint/2010/main" val="2983949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3BE0-09D5-2EEE-E408-997B7E7C3608}"/>
              </a:ext>
            </a:extLst>
          </p:cNvPr>
          <p:cNvSpPr>
            <a:spLocks noGrp="1"/>
          </p:cNvSpPr>
          <p:nvPr>
            <p:ph type="title"/>
          </p:nvPr>
        </p:nvSpPr>
        <p:spPr/>
        <p:txBody>
          <a:bodyPr/>
          <a:lstStyle/>
          <a:p>
            <a:r>
              <a:rPr lang="en-US" dirty="0">
                <a:solidFill>
                  <a:srgbClr val="0B49CB"/>
                </a:solidFill>
                <a:latin typeface="Abadi"/>
              </a:rPr>
              <a:t>Presentation of Model Development Process using Key phrases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BD256C48-5475-D399-C8F7-07DACE8892B1}"/>
              </a:ext>
            </a:extLst>
          </p:cNvPr>
          <p:cNvSpPr>
            <a:spLocks noGrp="1"/>
          </p:cNvSpPr>
          <p:nvPr>
            <p:ph idx="1"/>
          </p:nvPr>
        </p:nvSpPr>
        <p:spPr/>
        <p:txBody>
          <a:bodyPr/>
          <a:lstStyle/>
          <a:p>
            <a:pPr algn="just">
              <a:buFont typeface="Wingdings" pitchFamily="2" charset="2"/>
              <a:buChar char="v"/>
            </a:pPr>
            <a:r>
              <a:rPr lang="en-IN" sz="2000" kern="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Create a k nearest </a:t>
            </a:r>
            <a:r>
              <a:rPr lang="en-IN" sz="2000" kern="0" dirty="0" err="1">
                <a:solidFill>
                  <a:srgbClr val="000000"/>
                </a:solidFill>
                <a:effectLst/>
                <a:latin typeface="Abadi" panose="020B0604020104020204" pitchFamily="34" charset="0"/>
                <a:ea typeface="Times New Roman" panose="02020603050405020304" pitchFamily="18" charset="0"/>
                <a:cs typeface="Calibri" panose="020F0502020204030204" pitchFamily="34" charset="0"/>
              </a:rPr>
              <a:t>neighbors</a:t>
            </a:r>
            <a:r>
              <a:rPr lang="en-IN" sz="2000" kern="0" dirty="0">
                <a:solidFill>
                  <a:srgbClr val="000000"/>
                </a:solidFill>
                <a:effectLst/>
                <a:latin typeface="Abadi" panose="020B0604020104020204" pitchFamily="34" charset="0"/>
                <a:ea typeface="Times New Roman" panose="02020603050405020304" pitchFamily="18" charset="0"/>
                <a:cs typeface="Calibri" panose="020F0502020204030204" pitchFamily="34" charset="0"/>
              </a:rPr>
              <a:t> object </a:t>
            </a:r>
          </a:p>
          <a:p>
            <a:pPr marL="0" lvl="5" indent="0" algn="just">
              <a:lnSpc>
                <a:spcPct val="100000"/>
              </a:lnSpc>
              <a:spcBef>
                <a:spcPts val="1000"/>
              </a:spcBef>
              <a:buNone/>
            </a:pPr>
            <a:r>
              <a:rPr lang="en-IN" sz="2000" kern="0" dirty="0">
                <a:solidFill>
                  <a:srgbClr val="000000"/>
                </a:solidFill>
                <a:latin typeface="Abadi" panose="020B0604020104020204" pitchFamily="34" charset="0"/>
                <a:cs typeface="Calibri" panose="020F0502020204030204" pitchFamily="34" charset="0"/>
              </a:rPr>
              <a:t>	&gt;&gt; Then create a </a:t>
            </a:r>
            <a:r>
              <a:rPr lang="en-IN" sz="2000" kern="0" dirty="0" err="1">
                <a:solidFill>
                  <a:srgbClr val="000000"/>
                </a:solidFill>
                <a:latin typeface="Abadi" panose="020B0604020104020204" pitchFamily="34" charset="0"/>
                <a:cs typeface="Calibri" panose="020F0502020204030204" pitchFamily="34" charset="0"/>
              </a:rPr>
              <a:t>GridSearchCV</a:t>
            </a:r>
            <a:r>
              <a:rPr lang="en-IN" sz="2000" kern="0" dirty="0">
                <a:solidFill>
                  <a:srgbClr val="000000"/>
                </a:solidFill>
                <a:latin typeface="Abadi" panose="020B0604020104020204" pitchFamily="34" charset="0"/>
                <a:cs typeface="Calibri" panose="020F0502020204030204" pitchFamily="34" charset="0"/>
              </a:rPr>
              <a:t> object </a:t>
            </a:r>
            <a:r>
              <a:rPr lang="en-IN" sz="2000" kern="0" dirty="0" err="1">
                <a:solidFill>
                  <a:srgbClr val="000000"/>
                </a:solidFill>
                <a:latin typeface="Abadi" panose="020B0604020104020204" pitchFamily="34" charset="0"/>
                <a:cs typeface="Calibri" panose="020F0502020204030204" pitchFamily="34" charset="0"/>
              </a:rPr>
              <a:t>knn_cv</a:t>
            </a:r>
            <a:r>
              <a:rPr lang="en-IN" sz="2000" kern="0" dirty="0">
                <a:solidFill>
                  <a:srgbClr val="000000"/>
                </a:solidFill>
                <a:latin typeface="Abadi" panose="020B0604020104020204" pitchFamily="34" charset="0"/>
                <a:cs typeface="Calibri" panose="020F0502020204030204" pitchFamily="34" charset="0"/>
              </a:rPr>
              <a:t> with cv = 10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Fit the object to find the best parameters from the dictionary parameters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Output the </a:t>
            </a:r>
            <a:r>
              <a:rPr lang="en-IN" sz="2000" kern="0" dirty="0" err="1">
                <a:solidFill>
                  <a:srgbClr val="000000"/>
                </a:solidFill>
                <a:latin typeface="Abadi" panose="020B0604020104020204" pitchFamily="34" charset="0"/>
                <a:cs typeface="Calibri" panose="020F0502020204030204" pitchFamily="34" charset="0"/>
              </a:rPr>
              <a:t>GridSearchCV</a:t>
            </a:r>
            <a:r>
              <a:rPr lang="en-IN" sz="2000" kern="0" dirty="0">
                <a:solidFill>
                  <a:srgbClr val="000000"/>
                </a:solidFill>
                <a:latin typeface="Abadi" panose="020B0604020104020204" pitchFamily="34" charset="0"/>
                <a:cs typeface="Calibri" panose="020F0502020204030204" pitchFamily="34" charset="0"/>
              </a:rPr>
              <a:t> object for decision tree classifier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a:t>
            </a:r>
            <a:r>
              <a:rPr lang="en-US" altLang="en-US" sz="2000" kern="0" dirty="0">
                <a:solidFill>
                  <a:srgbClr val="000000"/>
                </a:solidFill>
                <a:latin typeface="Abadi" panose="020B0604020104020204" pitchFamily="34" charset="0"/>
                <a:cs typeface="Calibri" panose="020F0502020204030204" pitchFamily="34" charset="0"/>
              </a:rPr>
              <a:t>Display the best parameters using the data attribute </a:t>
            </a:r>
            <a:r>
              <a:rPr lang="en-US" altLang="en-US" sz="2000" kern="0" dirty="0" err="1">
                <a:solidFill>
                  <a:srgbClr val="000000"/>
                </a:solidFill>
                <a:latin typeface="Abadi" panose="020B0604020104020204" pitchFamily="34" charset="0"/>
                <a:cs typeface="Calibri" panose="020F0502020204030204" pitchFamily="34" charset="0"/>
              </a:rPr>
              <a:t>best_params</a:t>
            </a:r>
            <a:r>
              <a:rPr lang="en-US" altLang="en-US" sz="2000" kern="0" dirty="0">
                <a:solidFill>
                  <a:srgbClr val="000000"/>
                </a:solidFill>
                <a:latin typeface="Abadi" panose="020B0604020104020204" pitchFamily="34" charset="0"/>
                <a:cs typeface="Calibri" panose="020F0502020204030204" pitchFamily="34" charset="0"/>
              </a:rPr>
              <a:t>_ and the accuracy on the validation data using the data attribute </a:t>
            </a:r>
            <a:r>
              <a:rPr lang="en-US" altLang="en-US" sz="2000" kern="0" dirty="0" err="1">
                <a:solidFill>
                  <a:srgbClr val="000000"/>
                </a:solidFill>
                <a:latin typeface="Abadi" panose="020B0604020104020204" pitchFamily="34" charset="0"/>
                <a:cs typeface="Calibri" panose="020F0502020204030204" pitchFamily="34" charset="0"/>
              </a:rPr>
              <a:t>best_score</a:t>
            </a:r>
            <a:endParaRPr lang="en-IN" sz="2000" kern="0" dirty="0">
              <a:solidFill>
                <a:srgbClr val="000000"/>
              </a:solidFill>
              <a:latin typeface="Abadi" panose="020B0604020104020204" pitchFamily="34" charset="0"/>
              <a:cs typeface="Calibri" panose="020F0502020204030204" pitchFamily="34" charset="0"/>
            </a:endParaRPr>
          </a:p>
          <a:p>
            <a:pPr marL="0" lvl="2" indent="0" algn="just">
              <a:lnSpc>
                <a:spcPct val="100000"/>
              </a:lnSpc>
              <a:buNone/>
            </a:pPr>
            <a:r>
              <a:rPr lang="en-IN" kern="0" dirty="0">
                <a:solidFill>
                  <a:srgbClr val="000000"/>
                </a:solidFill>
                <a:latin typeface="Abadi" panose="020B0604020104020204" pitchFamily="34" charset="0"/>
                <a:cs typeface="Calibri" panose="020F0502020204030204" pitchFamily="34" charset="0"/>
              </a:rPr>
              <a:t>	</a:t>
            </a:r>
            <a:r>
              <a:rPr lang="en-IN" sz="2000" kern="0" dirty="0">
                <a:solidFill>
                  <a:srgbClr val="000000"/>
                </a:solidFill>
                <a:latin typeface="Abadi" panose="020B0604020104020204" pitchFamily="34" charset="0"/>
                <a:cs typeface="Calibri" panose="020F0502020204030204" pitchFamily="34" charset="0"/>
              </a:rPr>
              <a:t>&gt;&gt; Calculate the accuracy on the test data using the method score </a:t>
            </a:r>
          </a:p>
          <a:p>
            <a:pPr marL="0" indent="0" algn="just">
              <a:lnSpc>
                <a:spcPct val="100000"/>
              </a:lnSpc>
              <a:buNone/>
            </a:pPr>
            <a:r>
              <a:rPr lang="en-IN" sz="2000" kern="0" dirty="0">
                <a:solidFill>
                  <a:srgbClr val="000000"/>
                </a:solidFill>
                <a:latin typeface="Abadi" panose="020B0604020104020204" pitchFamily="34" charset="0"/>
                <a:cs typeface="Calibri" panose="020F0502020204030204" pitchFamily="34" charset="0"/>
              </a:rPr>
              <a:t>	&gt;&gt; Plot the confusion matrix </a:t>
            </a:r>
            <a:endParaRPr lang="en-IN" sz="2000" kern="0" dirty="0">
              <a:solidFill>
                <a:srgbClr val="000000"/>
              </a:solidFill>
              <a:latin typeface="Abadi" panose="020B0604020104020204" pitchFamily="34" charset="0"/>
              <a:ea typeface="Times New Roman" panose="02020603050405020304" pitchFamily="18" charset="0"/>
              <a:cs typeface="Calibri" panose="020F0502020204030204" pitchFamily="34" charset="0"/>
            </a:endParaRPr>
          </a:p>
          <a:p>
            <a:pPr algn="just">
              <a:buFont typeface="Wingdings" pitchFamily="2" charset="2"/>
              <a:buChar char="v"/>
            </a:pPr>
            <a:endParaRPr lang="en-IN" sz="2000" kern="0" dirty="0">
              <a:solidFill>
                <a:srgbClr val="000000"/>
              </a:solidFill>
              <a:latin typeface="Abadi" panose="020B0604020104020204" pitchFamily="34" charset="0"/>
              <a:cs typeface="Calibri" panose="020F0502020204030204" pitchFamily="34" charset="0"/>
            </a:endParaRPr>
          </a:p>
          <a:p>
            <a:pPr algn="just">
              <a:buFont typeface="Wingdings" pitchFamily="2" charset="2"/>
              <a:buChar char="v"/>
            </a:pPr>
            <a:r>
              <a:rPr lang="en-IN" sz="2000" kern="0" dirty="0">
                <a:solidFill>
                  <a:srgbClr val="000000"/>
                </a:solidFill>
                <a:latin typeface="Abadi" panose="020B0604020104020204" pitchFamily="34" charset="0"/>
                <a:cs typeface="Calibri" panose="020F0502020204030204" pitchFamily="34" charset="0"/>
              </a:rPr>
              <a:t>Find the method that performs best </a:t>
            </a:r>
          </a:p>
          <a:p>
            <a:endParaRPr lang="en-US" dirty="0"/>
          </a:p>
        </p:txBody>
      </p:sp>
    </p:spTree>
    <p:extLst>
      <p:ext uri="{BB962C8B-B14F-4D97-AF65-F5344CB8AC3E}">
        <p14:creationId xmlns:p14="http://schemas.microsoft.com/office/powerpoint/2010/main" val="754284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5DABC-1502-258A-CEBE-BECFD43040CD}"/>
              </a:ext>
            </a:extLst>
          </p:cNvPr>
          <p:cNvSpPr>
            <a:spLocks noGrp="1"/>
          </p:cNvSpPr>
          <p:nvPr>
            <p:ph type="title"/>
          </p:nvPr>
        </p:nvSpPr>
        <p:spPr>
          <a:xfrm>
            <a:off x="495300" y="1"/>
            <a:ext cx="11125200" cy="533399"/>
          </a:xfrm>
        </p:spPr>
        <p:txBody>
          <a:bodyPr/>
          <a:lstStyle/>
          <a:p>
            <a:pPr algn="just"/>
            <a:r>
              <a:rPr lang="en-US" sz="3200" b="1" dirty="0">
                <a:solidFill>
                  <a:srgbClr val="0B49CB"/>
                </a:solidFill>
                <a:latin typeface="Abadi"/>
              </a:rPr>
              <a:t>Presentation of Model Development Process using Flowchart</a:t>
            </a:r>
            <a:endParaRPr lang="en-US" sz="3200" b="1" dirty="0"/>
          </a:p>
        </p:txBody>
      </p:sp>
      <p:pic>
        <p:nvPicPr>
          <p:cNvPr id="3" name="Picture 2">
            <a:extLst>
              <a:ext uri="{FF2B5EF4-FFF2-40B4-BE49-F238E27FC236}">
                <a16:creationId xmlns:a16="http://schemas.microsoft.com/office/drawing/2014/main" id="{6E5C72E7-30DE-F574-E3B4-0A3B9E3A9A43}"/>
              </a:ext>
            </a:extLst>
          </p:cNvPr>
          <p:cNvPicPr>
            <a:picLocks noChangeAspect="1"/>
          </p:cNvPicPr>
          <p:nvPr/>
        </p:nvPicPr>
        <p:blipFill>
          <a:blip r:embed="rId2"/>
          <a:stretch>
            <a:fillRect/>
          </a:stretch>
        </p:blipFill>
        <p:spPr>
          <a:xfrm>
            <a:off x="0" y="406400"/>
            <a:ext cx="12192000" cy="6516131"/>
          </a:xfrm>
          <a:prstGeom prst="rect">
            <a:avLst/>
          </a:prstGeom>
        </p:spPr>
      </p:pic>
    </p:spTree>
    <p:extLst>
      <p:ext uri="{BB962C8B-B14F-4D97-AF65-F5344CB8AC3E}">
        <p14:creationId xmlns:p14="http://schemas.microsoft.com/office/powerpoint/2010/main" val="2436796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35</a:t>
            </a:fld>
            <a:endParaRPr lang="en-US"/>
          </a:p>
        </p:txBody>
      </p:sp>
      <p:sp>
        <p:nvSpPr>
          <p:cNvPr id="3" name="Content Placeholder 2"/>
          <p:cNvSpPr>
            <a:spLocks noGrp="1"/>
          </p:cNvSpPr>
          <p:nvPr>
            <p:ph type="body" sz="half" idx="4294967295"/>
          </p:nvPr>
        </p:nvSpPr>
        <p:spPr>
          <a:xfrm>
            <a:off x="770011" y="1384299"/>
            <a:ext cx="10687961" cy="5042912"/>
          </a:xfrm>
          <a:prstGeom prst="rect">
            <a:avLst/>
          </a:prstGeom>
        </p:spPr>
        <p:txBody>
          <a:bodyPr>
            <a:normAutofit fontScale="92500" lnSpcReduction="20000"/>
          </a:bodyPr>
          <a:lstStyle/>
          <a:p>
            <a:pPr>
              <a:lnSpc>
                <a:spcPct val="100000"/>
              </a:lnSpc>
              <a:spcBef>
                <a:spcPts val="1400"/>
              </a:spcBef>
            </a:pPr>
            <a:r>
              <a:rPr lang="en-CA" sz="2200" b="1" dirty="0">
                <a:solidFill>
                  <a:schemeClr val="accent3">
                    <a:lumMod val="25000"/>
                  </a:schemeClr>
                </a:solidFill>
                <a:latin typeface="Abadi" panose="020B0604020104020204" pitchFamily="34" charset="0"/>
              </a:rPr>
              <a:t>Show a scatter plot of Flight Number vs. Launch Site</a:t>
            </a:r>
          </a:p>
          <a:p>
            <a:pPr marL="0" indent="0">
              <a:lnSpc>
                <a:spcPct val="100000"/>
              </a:lnSpc>
              <a:spcBef>
                <a:spcPts val="1400"/>
              </a:spcBef>
              <a:buNone/>
            </a:pPr>
            <a:endParaRPr lang="en-CA"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1600" b="1" i="0" dirty="0">
                <a:solidFill>
                  <a:srgbClr val="1C1C1C"/>
                </a:solidFill>
                <a:effectLst/>
                <a:latin typeface="Calibri" panose="020F0502020204030204" pitchFamily="34" charset="0"/>
              </a:rPr>
              <a:t>EXPLANATION</a:t>
            </a:r>
            <a:endParaRPr lang="en-US" sz="2200" b="1" dirty="0">
              <a:solidFill>
                <a:schemeClr val="accent3">
                  <a:lumMod val="25000"/>
                </a:schemeClr>
              </a:solidFill>
              <a:latin typeface="Abadi" panose="020B0604020104020204" pitchFamily="34" charset="0"/>
            </a:endParaRPr>
          </a:p>
          <a:p>
            <a:pPr algn="just">
              <a:lnSpc>
                <a:spcPct val="100000"/>
              </a:lnSpc>
              <a:spcBef>
                <a:spcPts val="1400"/>
              </a:spcBef>
            </a:pPr>
            <a:r>
              <a:rPr lang="en-IN" sz="1600" b="0" i="0" u="none" strike="noStrike" dirty="0">
                <a:solidFill>
                  <a:srgbClr val="000000"/>
                </a:solidFill>
                <a:effectLst/>
                <a:latin typeface="SegoeUI"/>
              </a:rPr>
              <a:t>&gt;&gt; The scatter plot gives a visual presentation of the success rates of different launch sites. We find that different launch sites have different success rates. CCAFS LC-40 has a success rate of 60% while KSC LC-39A and VAFB SLC 4E has a success rate of 77%. As the number of flight increases the absolute number of successful launches also increases. </a:t>
            </a:r>
            <a:endParaRPr lang="en-US" sz="2200" b="1"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879D4743-DD8D-9452-006E-5DB81FC8C1F6}"/>
              </a:ext>
            </a:extLst>
          </p:cNvPr>
          <p:cNvPicPr>
            <a:picLocks noChangeAspect="1"/>
          </p:cNvPicPr>
          <p:nvPr/>
        </p:nvPicPr>
        <p:blipFill>
          <a:blip r:embed="rId3"/>
          <a:stretch>
            <a:fillRect/>
          </a:stretch>
        </p:blipFill>
        <p:spPr>
          <a:xfrm>
            <a:off x="906390" y="1686697"/>
            <a:ext cx="10551582" cy="301230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36</a:t>
            </a:fld>
            <a:endParaRPr lang="en-US"/>
          </a:p>
        </p:txBody>
      </p:sp>
      <p:sp>
        <p:nvSpPr>
          <p:cNvPr id="3" name="Content Placeholder 2"/>
          <p:cNvSpPr>
            <a:spLocks noGrp="1"/>
          </p:cNvSpPr>
          <p:nvPr>
            <p:ph type="body" sz="half" idx="4294967295"/>
          </p:nvPr>
        </p:nvSpPr>
        <p:spPr>
          <a:xfrm>
            <a:off x="683831" y="1358558"/>
            <a:ext cx="10687960" cy="4667016"/>
          </a:xfrm>
          <a:prstGeom prst="rect">
            <a:avLst/>
          </a:prstGeom>
        </p:spPr>
        <p:txBody>
          <a:bodyPr>
            <a:normAutofit fontScale="92500" lnSpcReduction="20000"/>
          </a:bodyPr>
          <a:lstStyle/>
          <a:p>
            <a:pPr>
              <a:lnSpc>
                <a:spcPct val="100000"/>
              </a:lnSpc>
              <a:spcBef>
                <a:spcPts val="1400"/>
              </a:spcBef>
            </a:pPr>
            <a:r>
              <a:rPr lang="en-CA" sz="2200" b="1" dirty="0">
                <a:solidFill>
                  <a:schemeClr val="accent3">
                    <a:lumMod val="25000"/>
                  </a:schemeClr>
                </a:solidFill>
                <a:latin typeface="Abadi" panose="020B0604020104020204" pitchFamily="34" charset="0"/>
              </a:rPr>
              <a:t>Show a scatter plot of Payload vs. Launch Site</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1600" b="1" i="0" dirty="0">
                <a:solidFill>
                  <a:srgbClr val="1C1C1C"/>
                </a:solidFill>
                <a:effectLst/>
                <a:latin typeface="Calibri" panose="020F0502020204030204" pitchFamily="34" charset="0"/>
              </a:rPr>
              <a:t>EXPLANATION</a:t>
            </a:r>
            <a:endParaRPr lang="en-US" sz="2200" b="1" i="0" dirty="0">
              <a:solidFill>
                <a:schemeClr val="accent3">
                  <a:lumMod val="25000"/>
                </a:schemeClr>
              </a:solidFill>
              <a:effectLst/>
              <a:latin typeface="Abadi" panose="020B0604020104020204" pitchFamily="34" charset="0"/>
            </a:endParaRPr>
          </a:p>
          <a:p>
            <a:pPr algn="just">
              <a:lnSpc>
                <a:spcPct val="100000"/>
              </a:lnSpc>
              <a:spcBef>
                <a:spcPts val="1400"/>
              </a:spcBef>
            </a:pPr>
            <a:r>
              <a:rPr lang="en-IN" sz="1600" b="0" i="0" u="none" strike="noStrike" dirty="0">
                <a:solidFill>
                  <a:srgbClr val="000000"/>
                </a:solidFill>
                <a:effectLst/>
                <a:latin typeface="SegoeUI"/>
              </a:rPr>
              <a:t>&gt;&gt; For the VAFB-SLC launch site there are no rockets launched for heavy payload mass (greater than 10000). In respect of the other two launch sites, while in the case of CCAFS LC-40 launch site there is concentration of launches with comparatively lower payload in case of KSC LC-39A there is almost uniform distribution of the payload-wise launches. Selection of launch sites has a relation to the Payload mass.</a:t>
            </a:r>
            <a:endParaRPr lang="en-US" sz="2200" b="1"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175ACB57-3CD7-5A1B-CFBC-9B1473468516}"/>
              </a:ext>
            </a:extLst>
          </p:cNvPr>
          <p:cNvPicPr>
            <a:picLocks noChangeAspect="1"/>
          </p:cNvPicPr>
          <p:nvPr/>
        </p:nvPicPr>
        <p:blipFill>
          <a:blip r:embed="rId3"/>
          <a:stretch>
            <a:fillRect/>
          </a:stretch>
        </p:blipFill>
        <p:spPr>
          <a:xfrm>
            <a:off x="770010" y="1657136"/>
            <a:ext cx="10687960" cy="266086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p:cNvSpPr>
            <a:spLocks noGrp="1"/>
          </p:cNvSpPr>
          <p:nvPr>
            <p:ph type="body" sz="half" idx="4294967295"/>
          </p:nvPr>
        </p:nvSpPr>
        <p:spPr>
          <a:xfrm>
            <a:off x="770010" y="1345514"/>
            <a:ext cx="10687961" cy="4839386"/>
          </a:xfrm>
          <a:prstGeom prst="rect">
            <a:avLst/>
          </a:prstGeom>
        </p:spPr>
        <p:txBody>
          <a:bodyPr>
            <a:normAutofit fontScale="77500" lnSpcReduction="20000"/>
          </a:bodyPr>
          <a:lstStyle/>
          <a:p>
            <a:pPr>
              <a:lnSpc>
                <a:spcPct val="100000"/>
              </a:lnSpc>
              <a:spcBef>
                <a:spcPts val="1400"/>
              </a:spcBef>
            </a:pPr>
            <a:r>
              <a:rPr lang="en-CA" sz="2200" b="1" dirty="0">
                <a:solidFill>
                  <a:schemeClr val="accent3">
                    <a:lumMod val="25000"/>
                  </a:schemeClr>
                </a:solidFill>
                <a:latin typeface="Abadi" panose="020B0604020104020204" pitchFamily="34" charset="0"/>
              </a:rPr>
              <a:t>Show a </a:t>
            </a:r>
            <a:r>
              <a:rPr lang="en-US" sz="2200" b="1"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20000"/>
              </a:lnSpc>
              <a:spcBef>
                <a:spcPts val="600"/>
              </a:spcBef>
            </a:pPr>
            <a:endParaRPr lang="en-US" sz="2200" b="1" dirty="0">
              <a:solidFill>
                <a:schemeClr val="accent3">
                  <a:lumMod val="25000"/>
                </a:schemeClr>
              </a:solidFill>
              <a:latin typeface="Abadi" panose="020B0604020104020204" pitchFamily="34" charset="0"/>
            </a:endParaRPr>
          </a:p>
          <a:p>
            <a:pPr>
              <a:lnSpc>
                <a:spcPct val="120000"/>
              </a:lnSpc>
              <a:spcBef>
                <a:spcPts val="600"/>
              </a:spcBef>
            </a:pPr>
            <a:endParaRPr lang="en-US" sz="2200" b="1" dirty="0">
              <a:solidFill>
                <a:schemeClr val="accent3">
                  <a:lumMod val="25000"/>
                </a:schemeClr>
              </a:solidFill>
              <a:latin typeface="Abadi" panose="020B0604020104020204" pitchFamily="34" charset="0"/>
            </a:endParaRPr>
          </a:p>
          <a:p>
            <a:pPr>
              <a:lnSpc>
                <a:spcPct val="120000"/>
              </a:lnSpc>
              <a:spcBef>
                <a:spcPts val="600"/>
              </a:spcBef>
            </a:pPr>
            <a:r>
              <a:rPr lang="en-US" sz="2200" b="1" dirty="0">
                <a:solidFill>
                  <a:schemeClr val="accent3">
                    <a:lumMod val="25000"/>
                  </a:schemeClr>
                </a:solidFill>
                <a:latin typeface="Abadi" panose="020B0604020104020204" pitchFamily="34" charset="0"/>
              </a:rPr>
              <a:t>Show the screenshot of the scatter plot with explanations</a:t>
            </a:r>
          </a:p>
          <a:p>
            <a:pPr>
              <a:lnSpc>
                <a:spcPct val="120000"/>
              </a:lnSpc>
              <a:spcBef>
                <a:spcPts val="600"/>
              </a:spcBef>
            </a:pPr>
            <a:r>
              <a:rPr lang="en-US" sz="2400" b="1" i="0" dirty="0">
                <a:solidFill>
                  <a:srgbClr val="1C1C1C"/>
                </a:solidFill>
                <a:effectLst/>
                <a:latin typeface="Calibri" panose="020F0502020204030204" pitchFamily="34" charset="0"/>
              </a:rPr>
              <a:t>EXPLANATION</a:t>
            </a:r>
            <a:endParaRPr lang="en-US" sz="3600" b="1" i="0" dirty="0">
              <a:solidFill>
                <a:schemeClr val="accent3">
                  <a:lumMod val="25000"/>
                </a:schemeClr>
              </a:solidFill>
              <a:effectLst/>
              <a:latin typeface="Abadi" panose="020B0604020104020204" pitchFamily="34" charset="0"/>
            </a:endParaRPr>
          </a:p>
          <a:p>
            <a:pPr algn="just">
              <a:lnSpc>
                <a:spcPct val="120000"/>
              </a:lnSpc>
              <a:spcBef>
                <a:spcPts val="600"/>
              </a:spcBef>
            </a:pPr>
            <a:r>
              <a:rPr lang="en-IN" sz="1600" b="0" i="0" u="none" strike="noStrike" dirty="0">
                <a:solidFill>
                  <a:srgbClr val="000000"/>
                </a:solidFill>
                <a:effectLst/>
                <a:latin typeface="SegoeUI"/>
              </a:rPr>
              <a:t>The Bar graph shows that ES-L1, GEO, HEO and SSO orbit types have almost similar and highest success rate while GTO orbit type has the lowest success rate.</a:t>
            </a:r>
            <a:endParaRPr lang="en-US" sz="2200" b="1"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1FA9F3EB-8B45-22C5-8C98-54AD030579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08" y="1612900"/>
            <a:ext cx="10651981" cy="3429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38</a:t>
            </a:fld>
            <a:endParaRPr lang="en-US"/>
          </a:p>
        </p:txBody>
      </p:sp>
      <p:sp>
        <p:nvSpPr>
          <p:cNvPr id="3" name="Content Placeholder 2"/>
          <p:cNvSpPr>
            <a:spLocks noGrp="1"/>
          </p:cNvSpPr>
          <p:nvPr>
            <p:ph type="body" sz="half" idx="4294967295"/>
          </p:nvPr>
        </p:nvSpPr>
        <p:spPr>
          <a:xfrm>
            <a:off x="770011" y="1300828"/>
            <a:ext cx="10687961" cy="4833271"/>
          </a:xfrm>
          <a:prstGeom prst="rect">
            <a:avLst/>
          </a:prstGeom>
        </p:spPr>
        <p:txBody>
          <a:bodyPr>
            <a:normAutofit fontScale="92500" lnSpcReduction="10000"/>
          </a:bodyPr>
          <a:lstStyle/>
          <a:p>
            <a:pPr>
              <a:lnSpc>
                <a:spcPct val="100000"/>
              </a:lnSpc>
              <a:spcBef>
                <a:spcPts val="1400"/>
              </a:spcBef>
            </a:pPr>
            <a:r>
              <a:rPr lang="en-CA" sz="2200" b="1" dirty="0">
                <a:solidFill>
                  <a:schemeClr val="accent3">
                    <a:lumMod val="25000"/>
                  </a:schemeClr>
                </a:solidFill>
                <a:latin typeface="Abadi" panose="020B0604020104020204" pitchFamily="34" charset="0"/>
              </a:rPr>
              <a:t>Show a </a:t>
            </a:r>
            <a:r>
              <a:rPr lang="en-US" sz="2200" b="1"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10000"/>
              </a:lnSpc>
              <a:spcBef>
                <a:spcPts val="600"/>
              </a:spcBef>
            </a:pPr>
            <a:r>
              <a:rPr lang="en-US" sz="2200" b="1" dirty="0">
                <a:solidFill>
                  <a:schemeClr val="accent3">
                    <a:lumMod val="25000"/>
                  </a:schemeClr>
                </a:solidFill>
                <a:latin typeface="Abadi" panose="020B0604020104020204" pitchFamily="34" charset="0"/>
              </a:rPr>
              <a:t>Show the screenshot of the scatter plot with explanations</a:t>
            </a:r>
          </a:p>
          <a:p>
            <a:pPr algn="just">
              <a:lnSpc>
                <a:spcPct val="110000"/>
              </a:lnSpc>
              <a:spcBef>
                <a:spcPts val="600"/>
              </a:spcBef>
            </a:pPr>
            <a:r>
              <a:rPr lang="en-US" sz="2000" b="1" i="0" dirty="0">
                <a:solidFill>
                  <a:srgbClr val="1C1C1C"/>
                </a:solidFill>
                <a:effectLst/>
                <a:latin typeface="Calibri" panose="020F0502020204030204" pitchFamily="34" charset="0"/>
              </a:rPr>
              <a:t>EXPLANATION</a:t>
            </a:r>
            <a:endParaRPr lang="en-US" sz="3200" b="1" i="0" dirty="0">
              <a:solidFill>
                <a:schemeClr val="accent3">
                  <a:lumMod val="25000"/>
                </a:schemeClr>
              </a:solidFill>
              <a:effectLst/>
              <a:latin typeface="Abadi" panose="020B0604020104020204" pitchFamily="34" charset="0"/>
            </a:endParaRPr>
          </a:p>
          <a:p>
            <a:pPr algn="just">
              <a:lnSpc>
                <a:spcPct val="110000"/>
              </a:lnSpc>
              <a:spcBef>
                <a:spcPts val="600"/>
              </a:spcBef>
            </a:pPr>
            <a:r>
              <a:rPr lang="en-IN" sz="1600" b="0" i="0" u="none" strike="noStrike" dirty="0">
                <a:solidFill>
                  <a:srgbClr val="000000"/>
                </a:solidFill>
                <a:effectLst/>
                <a:latin typeface="SegoeUI"/>
              </a:rPr>
              <a:t>The scatter plot chart shows that in the LEO orbit the Success is related to the number of flights, on the other hand, there seems to be no relationship between flight number in GTO orbit.</a:t>
            </a:r>
            <a:endParaRPr lang="en-US" sz="2200" b="1"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044D8BF5-1905-A520-42B6-DCB9EBDA4E6B}"/>
              </a:ext>
            </a:extLst>
          </p:cNvPr>
          <p:cNvPicPr>
            <a:picLocks noChangeAspect="1"/>
          </p:cNvPicPr>
          <p:nvPr/>
        </p:nvPicPr>
        <p:blipFill>
          <a:blip r:embed="rId3"/>
          <a:stretch>
            <a:fillRect/>
          </a:stretch>
        </p:blipFill>
        <p:spPr>
          <a:xfrm>
            <a:off x="876299" y="1574800"/>
            <a:ext cx="10581673" cy="32893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39</a:t>
            </a:fld>
            <a:endParaRPr lang="en-US"/>
          </a:p>
        </p:txBody>
      </p:sp>
      <p:sp>
        <p:nvSpPr>
          <p:cNvPr id="3" name="Content Placeholder 2"/>
          <p:cNvSpPr>
            <a:spLocks noGrp="1"/>
          </p:cNvSpPr>
          <p:nvPr>
            <p:ph type="body" sz="half" idx="4294967295"/>
          </p:nvPr>
        </p:nvSpPr>
        <p:spPr>
          <a:xfrm>
            <a:off x="770010" y="1295400"/>
            <a:ext cx="10515599" cy="4889500"/>
          </a:xfrm>
          <a:prstGeom prst="rect">
            <a:avLst/>
          </a:prstGeom>
        </p:spPr>
        <p:txBody>
          <a:bodyPr>
            <a:normAutofit fontScale="92500" lnSpcReduction="10000"/>
          </a:bodyPr>
          <a:lstStyle/>
          <a:p>
            <a:pPr>
              <a:lnSpc>
                <a:spcPct val="100000"/>
              </a:lnSpc>
              <a:spcBef>
                <a:spcPts val="1400"/>
              </a:spcBef>
            </a:pPr>
            <a:r>
              <a:rPr lang="en-CA" sz="2200" b="1" dirty="0">
                <a:solidFill>
                  <a:schemeClr val="accent3">
                    <a:lumMod val="25000"/>
                  </a:schemeClr>
                </a:solidFill>
                <a:latin typeface="Abadi" panose="020B0604020104020204" pitchFamily="34" charset="0"/>
              </a:rPr>
              <a:t>Show a </a:t>
            </a:r>
            <a:r>
              <a:rPr lang="en-US" sz="2200" b="1"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400" b="1" i="0" dirty="0">
                <a:solidFill>
                  <a:srgbClr val="1C1C1C"/>
                </a:solidFill>
                <a:effectLst/>
                <a:latin typeface="Calibri" panose="020F0502020204030204" pitchFamily="34" charset="0"/>
              </a:rPr>
              <a:t>EXPLANATION</a:t>
            </a:r>
            <a:endParaRPr lang="en-US" sz="3600" b="1" i="0" dirty="0">
              <a:solidFill>
                <a:schemeClr val="accent3">
                  <a:lumMod val="25000"/>
                </a:schemeClr>
              </a:solidFill>
              <a:effectLst/>
              <a:latin typeface="Abadi" panose="020B0604020104020204" pitchFamily="34" charset="0"/>
            </a:endParaRPr>
          </a:p>
          <a:p>
            <a:pPr algn="just">
              <a:lnSpc>
                <a:spcPct val="100000"/>
              </a:lnSpc>
              <a:spcBef>
                <a:spcPts val="1400"/>
              </a:spcBef>
            </a:pPr>
            <a:r>
              <a:rPr lang="en-IN" sz="1600" b="0" i="0" u="none" strike="noStrike" dirty="0">
                <a:solidFill>
                  <a:srgbClr val="000000"/>
                </a:solidFill>
                <a:effectLst/>
                <a:latin typeface="SegoeUI"/>
              </a:rPr>
              <a:t>&gt;&gt; With heavy payloads the successful landing or positive landing rate are more for Polar, LEO and ISS. However, for GTO we cannot distinguish this well as both positive landing rate and negative landing (unsuccessful mission) are both there here.</a:t>
            </a:r>
            <a:r>
              <a:rPr lang="en-IN" sz="1600" b="1" i="0" u="none" strike="noStrike" dirty="0">
                <a:solidFill>
                  <a:srgbClr val="000000"/>
                </a:solidFill>
                <a:effectLst/>
                <a:latin typeface="SegoeUI"/>
              </a:rPr>
              <a:t> </a:t>
            </a:r>
            <a:endParaRPr lang="en-US" sz="2200" b="1"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45D72FD1-ABCF-4015-5735-4343F91B9CCA}"/>
              </a:ext>
            </a:extLst>
          </p:cNvPr>
          <p:cNvPicPr>
            <a:picLocks noChangeAspect="1"/>
          </p:cNvPicPr>
          <p:nvPr/>
        </p:nvPicPr>
        <p:blipFill>
          <a:blip r:embed="rId3"/>
          <a:stretch>
            <a:fillRect/>
          </a:stretch>
        </p:blipFill>
        <p:spPr>
          <a:xfrm>
            <a:off x="906391" y="1612900"/>
            <a:ext cx="10379218" cy="28701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256574"/>
            <a:ext cx="10629904" cy="476899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just">
              <a:spcBef>
                <a:spcPts val="1400"/>
              </a:spcBef>
            </a:pPr>
            <a:r>
              <a:rPr lang="en-US" sz="2200" b="1" dirty="0">
                <a:solidFill>
                  <a:schemeClr val="accent3">
                    <a:lumMod val="25000"/>
                  </a:schemeClr>
                </a:solidFill>
                <a:latin typeface="Abadi" panose="020B0604020104020204" pitchFamily="34" charset="0"/>
              </a:rPr>
              <a:t>Project background and context</a:t>
            </a:r>
          </a:p>
          <a:p>
            <a:pPr algn="just">
              <a:spcBef>
                <a:spcPts val="1400"/>
              </a:spcBef>
            </a:pPr>
            <a:r>
              <a:rPr lang="en-US" sz="2200" dirty="0">
                <a:solidFill>
                  <a:schemeClr val="accent3">
                    <a:lumMod val="25000"/>
                  </a:schemeClr>
                </a:solidFill>
                <a:latin typeface="Abadi" panose="020B0604020104020204" pitchFamily="34" charset="0"/>
              </a:rPr>
              <a:t>SpaceX advertises Falcon9 rocket launches on its website with a cost of 62 million dollars; other providers cost upwards of 165 million dollars each, much of the savings is because SpaceX can reuse the first stage. The first stage is quite large and expensive. Unlike other rocket providers, SpaceX’s Falcon9 can recover the first stage. Sometimes the first stage does not land, sometimes it will crash, other times, SpaceX will sacrifice the first stage due to the mission parameters like payload, orbit and customer.      </a:t>
            </a:r>
          </a:p>
          <a:p>
            <a:pPr algn="just">
              <a:spcBef>
                <a:spcPts val="1400"/>
              </a:spcBef>
            </a:pPr>
            <a:r>
              <a:rPr lang="en-US" sz="2200" b="1" dirty="0">
                <a:solidFill>
                  <a:schemeClr val="accent3">
                    <a:lumMod val="25000"/>
                  </a:schemeClr>
                </a:solidFill>
                <a:latin typeface="Abadi" panose="020B0604020104020204" pitchFamily="34" charset="0"/>
              </a:rPr>
              <a:t>Problems you want to find answers</a:t>
            </a:r>
          </a:p>
          <a:p>
            <a:pPr algn="just">
              <a:spcBef>
                <a:spcPts val="1400"/>
              </a:spcBef>
            </a:pPr>
            <a:r>
              <a:rPr lang="en-IN" sz="2200" b="1" u="sng" dirty="0">
                <a:solidFill>
                  <a:schemeClr val="accent3">
                    <a:lumMod val="25000"/>
                  </a:schemeClr>
                </a:solidFill>
                <a:latin typeface="Abadi" panose="020B0604020104020204" pitchFamily="34" charset="0"/>
              </a:rPr>
              <a:t>Problem no. 1</a:t>
            </a:r>
          </a:p>
          <a:p>
            <a:pPr algn="just">
              <a:spcBef>
                <a:spcPts val="1400"/>
              </a:spcBef>
            </a:pPr>
            <a:r>
              <a:rPr lang="en-IN" sz="2200" dirty="0">
                <a:solidFill>
                  <a:schemeClr val="accent3">
                    <a:lumMod val="25000"/>
                  </a:schemeClr>
                </a:solidFill>
                <a:latin typeface="Abadi" panose="020B0604020104020204" pitchFamily="34" charset="0"/>
              </a:rPr>
              <a:t>How can the success rate of landing help determine a realistic price of each launch ?</a:t>
            </a:r>
          </a:p>
          <a:p>
            <a:pPr algn="just">
              <a:spcBef>
                <a:spcPts val="1400"/>
              </a:spcBef>
            </a:pPr>
            <a:r>
              <a:rPr lang="en-IN" sz="2200" b="1" u="sng" dirty="0">
                <a:solidFill>
                  <a:schemeClr val="accent3">
                    <a:lumMod val="25000"/>
                  </a:schemeClr>
                </a:solidFill>
                <a:latin typeface="Abadi" panose="020B0604020104020204" pitchFamily="34" charset="0"/>
              </a:rPr>
              <a:t>Problem no. 2</a:t>
            </a:r>
          </a:p>
          <a:p>
            <a:pPr algn="just">
              <a:spcBef>
                <a:spcPts val="1400"/>
              </a:spcBef>
            </a:pPr>
            <a:r>
              <a:rPr lang="en-IN" sz="2200" dirty="0">
                <a:solidFill>
                  <a:schemeClr val="accent3">
                    <a:lumMod val="25000"/>
                  </a:schemeClr>
                </a:solidFill>
                <a:latin typeface="Abadi" panose="020B0604020104020204" pitchFamily="34" charset="0"/>
              </a:rPr>
              <a:t>Which all variables affect the success rate of landing and how can the learnings be used to improvise upon the launches for increasing the successful landings ?</a:t>
            </a:r>
          </a:p>
          <a:p>
            <a:pPr algn="just">
              <a:spcBef>
                <a:spcPts val="1400"/>
              </a:spcBef>
            </a:pPr>
            <a:r>
              <a:rPr lang="en-IN" sz="2200" b="1" u="sng" dirty="0">
                <a:solidFill>
                  <a:schemeClr val="accent3">
                    <a:lumMod val="25000"/>
                  </a:schemeClr>
                </a:solidFill>
                <a:latin typeface="Abadi" panose="020B0604020104020204" pitchFamily="34" charset="0"/>
              </a:rPr>
              <a:t>Problem no. 3</a:t>
            </a:r>
          </a:p>
          <a:p>
            <a:pPr algn="just">
              <a:spcBef>
                <a:spcPts val="1400"/>
              </a:spcBef>
            </a:pPr>
            <a:r>
              <a:rPr lang="en-IN" sz="2200" dirty="0">
                <a:solidFill>
                  <a:schemeClr val="accent3">
                    <a:lumMod val="25000"/>
                  </a:schemeClr>
                </a:solidFill>
                <a:latin typeface="Abadi" panose="020B0604020104020204" pitchFamily="34" charset="0"/>
              </a:rPr>
              <a:t>Which is the best machine learning model that can be used based on the accuracy so as to ensure the best successful landing rate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40</a:t>
            </a:fld>
            <a:endParaRPr lang="en-US"/>
          </a:p>
        </p:txBody>
      </p:sp>
      <p:sp>
        <p:nvSpPr>
          <p:cNvPr id="3" name="Content Placeholder 2"/>
          <p:cNvSpPr>
            <a:spLocks noGrp="1"/>
          </p:cNvSpPr>
          <p:nvPr>
            <p:ph type="body" sz="half" idx="4294967295"/>
          </p:nvPr>
        </p:nvSpPr>
        <p:spPr>
          <a:xfrm>
            <a:off x="770010" y="1285298"/>
            <a:ext cx="10687962" cy="4740276"/>
          </a:xfrm>
          <a:prstGeom prst="rect">
            <a:avLst/>
          </a:prstGeom>
        </p:spPr>
        <p:txBody>
          <a:bodyPr>
            <a:normAutofit fontScale="92500" lnSpcReduction="20000"/>
          </a:bodyPr>
          <a:lstStyle/>
          <a:p>
            <a:pPr>
              <a:lnSpc>
                <a:spcPct val="100000"/>
              </a:lnSpc>
              <a:spcBef>
                <a:spcPts val="1400"/>
              </a:spcBef>
            </a:pPr>
            <a:r>
              <a:rPr lang="en-CA" sz="2200" b="1" dirty="0">
                <a:solidFill>
                  <a:schemeClr val="accent3">
                    <a:lumMod val="25000"/>
                  </a:schemeClr>
                </a:solidFill>
                <a:latin typeface="Abadi" panose="020B0604020104020204" pitchFamily="34" charset="0"/>
              </a:rPr>
              <a:t>Show a </a:t>
            </a:r>
            <a:r>
              <a:rPr lang="en-US" sz="2200" b="1"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600"/>
              </a:spcBef>
            </a:pPr>
            <a:endParaRPr lang="en-US" sz="2200" b="1" dirty="0">
              <a:solidFill>
                <a:schemeClr val="accent3">
                  <a:lumMod val="25000"/>
                </a:schemeClr>
              </a:solidFill>
              <a:latin typeface="Abadi" panose="020B0604020104020204" pitchFamily="34" charset="0"/>
            </a:endParaRPr>
          </a:p>
          <a:p>
            <a:pPr>
              <a:lnSpc>
                <a:spcPct val="100000"/>
              </a:lnSpc>
              <a:spcBef>
                <a:spcPts val="600"/>
              </a:spcBef>
            </a:pPr>
            <a:endParaRPr lang="en-US" sz="2200" b="1" dirty="0">
              <a:solidFill>
                <a:schemeClr val="accent3">
                  <a:lumMod val="25000"/>
                </a:schemeClr>
              </a:solidFill>
              <a:latin typeface="Abadi" panose="020B0604020104020204" pitchFamily="34" charset="0"/>
            </a:endParaRPr>
          </a:p>
          <a:p>
            <a:pPr>
              <a:lnSpc>
                <a:spcPct val="100000"/>
              </a:lnSpc>
              <a:spcBef>
                <a:spcPts val="600"/>
              </a:spcBef>
            </a:pPr>
            <a:endParaRPr lang="en-US" sz="2200" b="1" dirty="0">
              <a:solidFill>
                <a:schemeClr val="accent3">
                  <a:lumMod val="25000"/>
                </a:schemeClr>
              </a:solidFill>
              <a:latin typeface="Abadi" panose="020B0604020104020204" pitchFamily="34" charset="0"/>
            </a:endParaRPr>
          </a:p>
          <a:p>
            <a:pPr>
              <a:lnSpc>
                <a:spcPct val="100000"/>
              </a:lnSpc>
              <a:spcBef>
                <a:spcPts val="600"/>
              </a:spcBef>
            </a:pPr>
            <a:r>
              <a:rPr lang="en-US" sz="2200" b="1"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600"/>
              </a:spcBef>
            </a:pPr>
            <a:r>
              <a:rPr lang="en-US" sz="2000" b="1" i="0" dirty="0">
                <a:solidFill>
                  <a:srgbClr val="1C1C1C"/>
                </a:solidFill>
                <a:effectLst/>
                <a:latin typeface="Calibri" panose="020F0502020204030204" pitchFamily="34" charset="0"/>
              </a:rPr>
              <a:t>EXPLANATION</a:t>
            </a:r>
            <a:endParaRPr lang="en-US" sz="1600" b="0" i="0" dirty="0">
              <a:solidFill>
                <a:srgbClr val="000000"/>
              </a:solidFill>
              <a:effectLst/>
              <a:latin typeface="Arial" panose="020B0604020202020204" pitchFamily="34" charset="0"/>
            </a:endParaRPr>
          </a:p>
          <a:p>
            <a:pPr algn="l" rtl="0" fontAlgn="base">
              <a:spcBef>
                <a:spcPts val="600"/>
              </a:spcBef>
              <a:buFont typeface="Arial" panose="020B0604020202020204" pitchFamily="34" charset="0"/>
              <a:buChar char="•"/>
            </a:pPr>
            <a:r>
              <a:rPr lang="en-IN" sz="1600" b="0" i="0" u="none" strike="noStrike" dirty="0">
                <a:solidFill>
                  <a:srgbClr val="000000"/>
                </a:solidFill>
                <a:effectLst/>
                <a:latin typeface="SegoeUI"/>
              </a:rPr>
              <a:t>The success rate kept increasing from 2013 till 2020 based on the learnings and improvements.</a:t>
            </a:r>
            <a:endParaRPr lang="en-US" sz="1600" b="0" i="0" dirty="0">
              <a:solidFill>
                <a:srgbClr val="000000"/>
              </a:solidFill>
              <a:effectLst/>
              <a:latin typeface="Arial" panose="020B0604020202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87E46FAF-BDDB-B57B-FA1E-7371A3DA715F}"/>
              </a:ext>
            </a:extLst>
          </p:cNvPr>
          <p:cNvPicPr>
            <a:picLocks noChangeAspect="1"/>
          </p:cNvPicPr>
          <p:nvPr/>
        </p:nvPicPr>
        <p:blipFill>
          <a:blip r:embed="rId3"/>
          <a:stretch>
            <a:fillRect/>
          </a:stretch>
        </p:blipFill>
        <p:spPr>
          <a:xfrm>
            <a:off x="770010" y="1587500"/>
            <a:ext cx="10687962" cy="3429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643010" y="1253331"/>
            <a:ext cx="10710790" cy="4880770"/>
          </a:xfrm>
          <a:prstGeom prst="rect">
            <a:avLst/>
          </a:prstGeom>
        </p:spPr>
        <p:txBody>
          <a:bodyPr>
            <a:normAutofit fontScale="92500"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b="1"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IN" sz="1600" dirty="0"/>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gn="l" rtl="0" fontAlgn="base">
              <a:buFont typeface="Arial" panose="020B0604020202020204" pitchFamily="34" charset="0"/>
              <a:buChar char="•"/>
            </a:pPr>
            <a:r>
              <a:rPr lang="en-US" sz="1600" b="1" i="0" u="none" strike="noStrike" dirty="0">
                <a:solidFill>
                  <a:srgbClr val="1C1C1C"/>
                </a:solidFill>
                <a:effectLst/>
                <a:latin typeface="Calibri" panose="020F0502020204030204" pitchFamily="34" charset="0"/>
              </a:rPr>
              <a:t>QUERY EXPLANATION</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1600" b="0" i="0" u="none" strike="noStrike" dirty="0">
                <a:solidFill>
                  <a:srgbClr val="1C1C1C"/>
                </a:solidFill>
                <a:effectLst/>
                <a:latin typeface="Calibri" panose="020F0502020204030204" pitchFamily="34" charset="0"/>
              </a:rPr>
              <a:t>Using the</a:t>
            </a:r>
            <a:r>
              <a:rPr lang="en-US" sz="1600" dirty="0">
                <a:solidFill>
                  <a:srgbClr val="1C1C1C"/>
                </a:solidFill>
                <a:latin typeface="Calibri" panose="020F0502020204030204" pitchFamily="34" charset="0"/>
              </a:rPr>
              <a:t> Unique</a:t>
            </a:r>
            <a:r>
              <a:rPr lang="en-US" sz="1600" b="1" i="1" u="none" strike="noStrike" dirty="0">
                <a:solidFill>
                  <a:srgbClr val="1C1C1C"/>
                </a:solidFill>
                <a:effectLst/>
                <a:latin typeface="Calibri" panose="020F0502020204030204" pitchFamily="34" charset="0"/>
              </a:rPr>
              <a:t> </a:t>
            </a:r>
            <a:r>
              <a:rPr lang="en-US" sz="1600" u="none" strike="noStrike" dirty="0">
                <a:solidFill>
                  <a:srgbClr val="1C1C1C"/>
                </a:solidFill>
                <a:effectLst/>
                <a:latin typeface="Calibri" panose="020F0502020204030204" pitchFamily="34" charset="0"/>
              </a:rPr>
              <a:t>keyword </a:t>
            </a:r>
            <a:r>
              <a:rPr lang="en-US" sz="1600" b="0" i="0" u="none" strike="noStrike" dirty="0">
                <a:solidFill>
                  <a:srgbClr val="1C1C1C"/>
                </a:solidFill>
                <a:effectLst/>
                <a:latin typeface="Calibri" panose="020F0502020204030204" pitchFamily="34" charset="0"/>
              </a:rPr>
              <a:t>in the query with select statement ensures selection of only </a:t>
            </a:r>
            <a:r>
              <a:rPr lang="en-US" sz="1600" dirty="0">
                <a:solidFill>
                  <a:srgbClr val="1C1C1C"/>
                </a:solidFill>
                <a:latin typeface="Calibri" panose="020F0502020204030204" pitchFamily="34" charset="0"/>
              </a:rPr>
              <a:t>unique records</a:t>
            </a:r>
            <a:r>
              <a:rPr lang="en-US" sz="1600" b="0" i="0" u="none" strike="noStrike" dirty="0">
                <a:solidFill>
                  <a:srgbClr val="1C1C1C"/>
                </a:solidFill>
                <a:effectLst/>
                <a:latin typeface="Calibri" panose="020F0502020204030204" pitchFamily="34" charset="0"/>
              </a:rPr>
              <a:t> </a:t>
            </a:r>
            <a:r>
              <a:rPr lang="en-US" sz="1600" dirty="0">
                <a:solidFill>
                  <a:srgbClr val="1C1C1C"/>
                </a:solidFill>
                <a:latin typeface="Calibri" panose="020F0502020204030204" pitchFamily="34" charset="0"/>
              </a:rPr>
              <a:t>from</a:t>
            </a:r>
            <a:r>
              <a:rPr lang="en-US" sz="1600" b="0" i="0" u="none" strike="noStrike" dirty="0">
                <a:solidFill>
                  <a:srgbClr val="1C1C1C"/>
                </a:solidFill>
                <a:effectLst/>
                <a:latin typeface="Calibri" panose="020F0502020204030204" pitchFamily="34" charset="0"/>
              </a:rPr>
              <a:t> the LAUNCH_SITE</a:t>
            </a:r>
            <a:r>
              <a:rPr lang="en-US" sz="1600" b="1" i="1" u="none" strike="noStrike" dirty="0">
                <a:solidFill>
                  <a:srgbClr val="1C1C1C"/>
                </a:solidFill>
                <a:effectLst/>
                <a:latin typeface="Calibri" panose="020F0502020204030204" pitchFamily="34" charset="0"/>
              </a:rPr>
              <a:t> </a:t>
            </a:r>
            <a:r>
              <a:rPr lang="en-US" sz="1600" b="0" i="0" u="none" strike="noStrike" dirty="0">
                <a:solidFill>
                  <a:srgbClr val="1C1C1C"/>
                </a:solidFill>
                <a:effectLst/>
                <a:latin typeface="Calibri" panose="020F0502020204030204" pitchFamily="34" charset="0"/>
              </a:rPr>
              <a:t>column from the table SPACEXTBL</a:t>
            </a:r>
            <a:r>
              <a:rPr lang="en-US" sz="1600" b="1" i="1" dirty="0">
                <a:solidFill>
                  <a:srgbClr val="1C1C1C"/>
                </a:solidFill>
                <a:latin typeface="Calibri" panose="020F0502020204030204" pitchFamily="34" charset="0"/>
              </a:rPr>
              <a:t>.</a:t>
            </a:r>
            <a:endParaRPr lang="en-US" sz="1600" b="0" i="0" dirty="0">
              <a:solidFill>
                <a:srgbClr val="000000"/>
              </a:solidFill>
              <a:effectLst/>
              <a:latin typeface="Arial" panose="020B0604020202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8C7FE8C-79FC-9333-8CDF-EC470B3A46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0604" y="2095897"/>
            <a:ext cx="10613195" cy="331430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idx="4294967295"/>
          </p:nvPr>
        </p:nvSpPr>
        <p:spPr>
          <a:xfrm>
            <a:off x="770009" y="1265501"/>
            <a:ext cx="10583790" cy="4778533"/>
          </a:xfrm>
          <a:prstGeom prst="rect">
            <a:avLst/>
          </a:prstGeom>
        </p:spPr>
        <p:txBody>
          <a:bodyPr>
            <a:normAutofit fontScale="85000" lnSpcReduction="20000"/>
          </a:bodyPr>
          <a:lstStyle/>
          <a:p>
            <a:pPr>
              <a:lnSpc>
                <a:spcPct val="100000"/>
              </a:lnSpc>
              <a:spcBef>
                <a:spcPts val="600"/>
              </a:spcBef>
            </a:pPr>
            <a:r>
              <a:rPr lang="en-US" sz="2200" b="1" dirty="0">
                <a:solidFill>
                  <a:schemeClr val="accent3">
                    <a:lumMod val="25000"/>
                  </a:schemeClr>
                </a:solidFill>
                <a:latin typeface="Abadi" panose="020B0604020104020204" pitchFamily="34" charset="0"/>
              </a:rPr>
              <a:t>Find 5 records where launch sites’ names start with `KSC`</a:t>
            </a:r>
          </a:p>
          <a:p>
            <a:pPr>
              <a:lnSpc>
                <a:spcPct val="100000"/>
              </a:lnSpc>
              <a:spcBef>
                <a:spcPts val="6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l" rtl="0" fontAlgn="base">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r>
              <a:rPr lang="en-US" sz="1600" b="1" i="0" u="none" strike="noStrike" dirty="0">
                <a:solidFill>
                  <a:srgbClr val="1C1C1C"/>
                </a:solidFill>
                <a:effectLst/>
                <a:latin typeface="Calibri" panose="020F0502020204030204" pitchFamily="34" charset="0"/>
              </a:rPr>
              <a:t>QUERY EXPLANATION</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endParaRPr lang="en-US" sz="1600" b="0" i="0" u="none" strike="noStrike" dirty="0">
              <a:solidFill>
                <a:srgbClr val="1C1C1C"/>
              </a:solidFill>
              <a:effectLst/>
              <a:latin typeface="Calibri" panose="020F0502020204030204" pitchFamily="34" charset="0"/>
            </a:endParaRPr>
          </a:p>
          <a:p>
            <a:pPr algn="just" rtl="0" fontAlgn="base">
              <a:buFont typeface="Arial" panose="020B0604020202020204" pitchFamily="34" charset="0"/>
              <a:buChar char="•"/>
            </a:pPr>
            <a:endParaRPr lang="en-US" sz="1600" b="0" i="0" u="none" strike="noStrike" dirty="0">
              <a:solidFill>
                <a:srgbClr val="1C1C1C"/>
              </a:solidFill>
              <a:effectLst/>
              <a:latin typeface="Calibri" panose="020F0502020204030204" pitchFamily="34" charset="0"/>
            </a:endParaRPr>
          </a:p>
          <a:p>
            <a:pPr algn="just" rtl="0" fontAlgn="base">
              <a:buFont typeface="Arial" panose="020B0604020202020204" pitchFamily="34" charset="0"/>
              <a:buChar char="•"/>
            </a:pPr>
            <a:endParaRPr lang="en-US" sz="1600" b="0" i="0" u="none" strike="noStrike" dirty="0">
              <a:solidFill>
                <a:srgbClr val="1C1C1C"/>
              </a:solidFill>
              <a:effectLst/>
              <a:latin typeface="Calibri" panose="020F0502020204030204" pitchFamily="34" charset="0"/>
            </a:endParaRPr>
          </a:p>
          <a:p>
            <a:pPr algn="just" rtl="0" fontAlgn="base">
              <a:buFont typeface="Arial" panose="020B0604020202020204" pitchFamily="34" charset="0"/>
              <a:buChar char="•"/>
            </a:pPr>
            <a:r>
              <a:rPr lang="en-US" sz="1600" b="0" i="0" u="none" strike="noStrike" dirty="0">
                <a:solidFill>
                  <a:srgbClr val="1C1C1C"/>
                </a:solidFill>
                <a:effectLst/>
                <a:latin typeface="Calibri" panose="020F0502020204030204" pitchFamily="34" charset="0"/>
              </a:rPr>
              <a:t>Using the </a:t>
            </a:r>
            <a:r>
              <a:rPr lang="en-US" sz="1600" dirty="0">
                <a:solidFill>
                  <a:srgbClr val="1C1C1C"/>
                </a:solidFill>
                <a:latin typeface="Calibri" panose="020F0502020204030204" pitchFamily="34" charset="0"/>
              </a:rPr>
              <a:t>LIMIT clause in the SQL</a:t>
            </a:r>
            <a:r>
              <a:rPr lang="en-US" sz="1600" b="0" i="0" u="none" strike="noStrike" dirty="0">
                <a:solidFill>
                  <a:srgbClr val="1C1C1C"/>
                </a:solidFill>
                <a:effectLst/>
                <a:latin typeface="Calibri" panose="020F0502020204030204" pitchFamily="34" charset="0"/>
              </a:rPr>
              <a:t> restricts how many rows are returned from a query. Here the LIMIT 5 represents that we want to retrieve five records from SPACEXTBL</a:t>
            </a:r>
            <a:r>
              <a:rPr lang="en-US" sz="1600" b="1" i="1" u="none" strike="noStrike" dirty="0">
                <a:solidFill>
                  <a:srgbClr val="1C1C1C"/>
                </a:solidFill>
                <a:effectLst/>
                <a:latin typeface="Calibri" panose="020F0502020204030204" pitchFamily="34" charset="0"/>
              </a:rPr>
              <a:t> </a:t>
            </a:r>
            <a:r>
              <a:rPr lang="en-US" sz="1600" b="0" i="0" u="none" strike="noStrike" dirty="0">
                <a:solidFill>
                  <a:srgbClr val="1C1C1C"/>
                </a:solidFill>
                <a:effectLst/>
                <a:latin typeface="Calibri" panose="020F0502020204030204" pitchFamily="34" charset="0"/>
              </a:rPr>
              <a:t>and LIKE operator has a wild card  with the </a:t>
            </a:r>
            <a:r>
              <a:rPr lang="en-US" sz="1600" dirty="0">
                <a:solidFill>
                  <a:srgbClr val="1C1C1C"/>
                </a:solidFill>
                <a:latin typeface="Calibri" panose="020F0502020204030204" pitchFamily="34" charset="0"/>
              </a:rPr>
              <a:t>string KSC,</a:t>
            </a:r>
            <a:r>
              <a:rPr lang="en-US" sz="1600" b="1" i="1" u="none" strike="noStrike" dirty="0">
                <a:solidFill>
                  <a:srgbClr val="1C1C1C"/>
                </a:solidFill>
                <a:effectLst/>
                <a:latin typeface="Calibri" panose="020F0502020204030204" pitchFamily="34" charset="0"/>
              </a:rPr>
              <a:t> </a:t>
            </a:r>
            <a:r>
              <a:rPr lang="en-US" sz="1600" b="0" i="0" u="none" strike="noStrike" dirty="0">
                <a:solidFill>
                  <a:srgbClr val="1C1C1C"/>
                </a:solidFill>
                <a:effectLst/>
                <a:latin typeface="Calibri" panose="020F0502020204030204" pitchFamily="34" charset="0"/>
              </a:rPr>
              <a:t>the percent in the end suggests that  the </a:t>
            </a:r>
            <a:r>
              <a:rPr lang="en-US" sz="1600" dirty="0">
                <a:solidFill>
                  <a:srgbClr val="1C1C1C"/>
                </a:solidFill>
                <a:latin typeface="Calibri" panose="020F0502020204030204" pitchFamily="34" charset="0"/>
              </a:rPr>
              <a:t>LAUNCH_SITE</a:t>
            </a:r>
            <a:r>
              <a:rPr lang="en-US" sz="1600" b="0" i="0" u="none" strike="noStrike" dirty="0">
                <a:solidFill>
                  <a:srgbClr val="1C1C1C"/>
                </a:solidFill>
                <a:effectLst/>
                <a:latin typeface="Calibri" panose="020F0502020204030204" pitchFamily="34" charset="0"/>
              </a:rPr>
              <a:t> name must start with KSC.</a:t>
            </a:r>
            <a:endParaRPr lang="en-US" sz="1600" b="0" i="0" dirty="0">
              <a:solidFill>
                <a:srgbClr val="000000"/>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2" name="Picture 1">
            <a:extLst>
              <a:ext uri="{FF2B5EF4-FFF2-40B4-BE49-F238E27FC236}">
                <a16:creationId xmlns:a16="http://schemas.microsoft.com/office/drawing/2014/main" id="{56BBE258-0685-8ED7-5D63-12C68BB7A2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09" y="1854201"/>
            <a:ext cx="10515599" cy="34544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idx="4294967295"/>
          </p:nvPr>
        </p:nvSpPr>
        <p:spPr>
          <a:xfrm>
            <a:off x="770011" y="1253329"/>
            <a:ext cx="10515599" cy="4772243"/>
          </a:xfrm>
          <a:prstGeom prst="rect">
            <a:avLst/>
          </a:prstGeom>
        </p:spPr>
        <p:txBody>
          <a:bodyPr>
            <a:normAutofit fontScale="77500" lnSpcReduction="20000"/>
          </a:bodyPr>
          <a:lstStyle/>
          <a:p>
            <a:pPr>
              <a:lnSpc>
                <a:spcPct val="110000"/>
              </a:lnSpc>
              <a:spcBef>
                <a:spcPts val="600"/>
              </a:spcBef>
            </a:pPr>
            <a:r>
              <a:rPr lang="en-US" sz="2200" b="1" dirty="0">
                <a:solidFill>
                  <a:schemeClr val="accent3">
                    <a:lumMod val="25000"/>
                  </a:schemeClr>
                </a:solidFill>
                <a:latin typeface="Abadi" panose="020B0604020104020204" pitchFamily="34" charset="0"/>
              </a:rPr>
              <a:t>Calculate the total payload carried by boosters from NASA</a:t>
            </a:r>
          </a:p>
          <a:p>
            <a:pPr>
              <a:lnSpc>
                <a:spcPct val="110000"/>
              </a:lnSpc>
              <a:spcBef>
                <a:spcPts val="600"/>
              </a:spcBef>
            </a:pPr>
            <a:r>
              <a:rPr lang="en-US" sz="2200" b="1"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gn="l" rtl="0" fontAlgn="base">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just" rtl="0" fontAlgn="base">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just" rtl="0" fontAlgn="base">
              <a:buFont typeface="Arial" panose="020B0604020202020204" pitchFamily="34" charset="0"/>
              <a:buChar char="•"/>
            </a:pPr>
            <a:r>
              <a:rPr lang="en-US" sz="1600" b="1" i="0" u="none" strike="noStrike" dirty="0">
                <a:solidFill>
                  <a:srgbClr val="1C1C1C"/>
                </a:solidFill>
                <a:effectLst/>
                <a:latin typeface="Calibri" panose="020F0502020204030204" pitchFamily="34" charset="0"/>
              </a:rPr>
              <a:t>QUERY EXPLANATION</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1600" b="0" i="0" u="none" strike="noStrike" dirty="0">
                <a:solidFill>
                  <a:srgbClr val="1C1C1C"/>
                </a:solidFill>
                <a:effectLst/>
                <a:latin typeface="Calibri" panose="020F0502020204030204" pitchFamily="34" charset="0"/>
              </a:rPr>
              <a:t>Using the function sum summates the total in the column</a:t>
            </a:r>
            <a:r>
              <a:rPr lang="en-US" sz="1600" b="0" i="0" dirty="0">
                <a:solidFill>
                  <a:srgbClr val="000000"/>
                </a:solidFill>
                <a:effectLst/>
                <a:latin typeface="Calibri" panose="020F0502020204030204" pitchFamily="34" charset="0"/>
              </a:rPr>
              <a:t>​</a:t>
            </a:r>
            <a:r>
              <a:rPr lang="en-US" sz="1600" b="0" i="0" dirty="0">
                <a:solidFill>
                  <a:srgbClr val="000000"/>
                </a:solidFill>
                <a:effectLst/>
                <a:latin typeface="Arial" panose="020B0604020202020204" pitchFamily="34" charset="0"/>
              </a:rPr>
              <a:t> </a:t>
            </a:r>
            <a:r>
              <a:rPr lang="en-US" sz="1600" b="0" i="0" dirty="0" err="1">
                <a:solidFill>
                  <a:srgbClr val="000000"/>
                </a:solidFill>
                <a:effectLst/>
                <a:latin typeface="Arial" panose="020B0604020202020204" pitchFamily="34" charset="0"/>
              </a:rPr>
              <a:t>payload_mass_kg</a:t>
            </a:r>
            <a:r>
              <a:rPr lang="en-US" sz="1600" b="0" i="0" dirty="0">
                <a:solidFill>
                  <a:srgbClr val="000000"/>
                </a:solidFill>
                <a:effectLst/>
                <a:latin typeface="Arial" panose="020B0604020202020204" pitchFamily="34" charset="0"/>
              </a:rPr>
              <a:t>_</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sz="1600" b="0" i="0" u="none" strike="noStrike" dirty="0">
                <a:solidFill>
                  <a:srgbClr val="1C1C1C"/>
                </a:solidFill>
                <a:effectLst/>
                <a:latin typeface="Calibri" panose="020F0502020204030204" pitchFamily="34" charset="0"/>
              </a:rPr>
              <a:t>The </a:t>
            </a:r>
            <a:r>
              <a:rPr lang="en-US" sz="1600" dirty="0">
                <a:solidFill>
                  <a:srgbClr val="1C1C1C"/>
                </a:solidFill>
                <a:latin typeface="Calibri" panose="020F0502020204030204" pitchFamily="34" charset="0"/>
              </a:rPr>
              <a:t>w</a:t>
            </a:r>
            <a:r>
              <a:rPr lang="en-US" sz="1600" b="0" i="0" u="none" strike="noStrike" dirty="0">
                <a:solidFill>
                  <a:srgbClr val="1C1C1C"/>
                </a:solidFill>
                <a:effectLst/>
                <a:latin typeface="Calibri" panose="020F0502020204030204" pitchFamily="34" charset="0"/>
              </a:rPr>
              <a:t>here</a:t>
            </a:r>
            <a:r>
              <a:rPr lang="en-US" sz="1600" b="1" i="1" u="none" strike="noStrike" dirty="0">
                <a:solidFill>
                  <a:srgbClr val="1C1C1C"/>
                </a:solidFill>
                <a:effectLst/>
                <a:latin typeface="Calibri" panose="020F0502020204030204" pitchFamily="34" charset="0"/>
              </a:rPr>
              <a:t> </a:t>
            </a:r>
            <a:r>
              <a:rPr lang="en-US" sz="1600" b="0" i="0" u="none" strike="noStrike" dirty="0">
                <a:solidFill>
                  <a:srgbClr val="1C1C1C"/>
                </a:solidFill>
                <a:effectLst/>
                <a:latin typeface="Calibri" panose="020F0502020204030204" pitchFamily="34" charset="0"/>
              </a:rPr>
              <a:t>clause filters the dataset to only perform  calculations on customer, NASA (CRS)</a:t>
            </a:r>
            <a:endParaRPr lang="en-US" sz="1600" b="0" i="0" dirty="0">
              <a:solidFill>
                <a:srgbClr val="000000"/>
              </a:solidFill>
              <a:effectLst/>
              <a:latin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03751AA6-9EF8-EFC6-F20B-DFF1608BADF2}"/>
              </a:ext>
            </a:extLst>
          </p:cNvPr>
          <p:cNvPicPr>
            <a:picLocks noChangeAspect="1"/>
          </p:cNvPicPr>
          <p:nvPr/>
        </p:nvPicPr>
        <p:blipFill>
          <a:blip r:embed="rId3"/>
          <a:stretch>
            <a:fillRect/>
          </a:stretch>
        </p:blipFill>
        <p:spPr>
          <a:xfrm>
            <a:off x="942371" y="1998456"/>
            <a:ext cx="10343239" cy="318314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idx="4294967295"/>
          </p:nvPr>
        </p:nvSpPr>
        <p:spPr>
          <a:xfrm>
            <a:off x="770011" y="1380966"/>
            <a:ext cx="10515600" cy="4740433"/>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Present your query result with a short explanation here</a:t>
            </a:r>
          </a:p>
          <a:p>
            <a:pPr algn="l" rtl="0" fontAlgn="base">
              <a:buFont typeface="Arial" panose="020B0604020202020204" pitchFamily="34" charset="0"/>
              <a:buChar char="•"/>
            </a:pPr>
            <a:r>
              <a:rPr lang="en-US" sz="1600" b="1" i="0" u="none" strike="noStrike" dirty="0">
                <a:solidFill>
                  <a:srgbClr val="1C1C1C"/>
                </a:solidFill>
                <a:effectLst/>
                <a:latin typeface="Calibri" panose="020F0502020204030204" pitchFamily="34" charset="0"/>
              </a:rPr>
              <a:t>QUERY EXPLANATION</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1C1C1C"/>
                </a:solidFill>
                <a:effectLst/>
                <a:latin typeface="Calibri" panose="020F0502020204030204" pitchFamily="34" charset="0"/>
              </a:rPr>
              <a:t>Using the function avg</a:t>
            </a:r>
            <a:r>
              <a:rPr lang="en-US" sz="1600" b="1" i="1" u="none" strike="noStrike" dirty="0">
                <a:solidFill>
                  <a:srgbClr val="1C1C1C"/>
                </a:solidFill>
                <a:effectLst/>
                <a:latin typeface="Calibri" panose="020F0502020204030204" pitchFamily="34" charset="0"/>
              </a:rPr>
              <a:t> </a:t>
            </a:r>
            <a:r>
              <a:rPr lang="en-US" sz="1600" b="0" i="0" u="none" strike="noStrike" dirty="0">
                <a:solidFill>
                  <a:srgbClr val="1C1C1C"/>
                </a:solidFill>
                <a:effectLst/>
                <a:latin typeface="Calibri" panose="020F0502020204030204" pitchFamily="34" charset="0"/>
              </a:rPr>
              <a:t>works out the average in the column</a:t>
            </a:r>
            <a:r>
              <a:rPr lang="en-US" sz="1600" b="0" i="0" dirty="0">
                <a:solidFill>
                  <a:srgbClr val="000000"/>
                </a:solidFill>
                <a:effectLst/>
                <a:latin typeface="Calibri" panose="020F0502020204030204" pitchFamily="34" charset="0"/>
              </a:rPr>
              <a:t>​ </a:t>
            </a:r>
            <a:r>
              <a:rPr lang="en-US" sz="1600" b="0" i="0" dirty="0" err="1">
                <a:solidFill>
                  <a:srgbClr val="000000"/>
                </a:solidFill>
                <a:effectLst/>
                <a:latin typeface="Calibri" panose="020F0502020204030204" pitchFamily="34" charset="0"/>
              </a:rPr>
              <a:t>payload_mass_kg</a:t>
            </a:r>
            <a:r>
              <a:rPr lang="en-US" sz="1600" b="0" i="0" dirty="0">
                <a:solidFill>
                  <a:srgbClr val="000000"/>
                </a:solidFill>
                <a:effectLst/>
                <a:latin typeface="Calibri" panose="020F0502020204030204" pitchFamily="34" charset="0"/>
              </a:rPr>
              <a:t>_</a:t>
            </a: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1C1C1C"/>
                </a:solidFill>
                <a:effectLst/>
                <a:latin typeface="Calibri" panose="020F0502020204030204" pitchFamily="34" charset="0"/>
              </a:rPr>
              <a:t>The where clause filters the dataset to only perform  calculations on </a:t>
            </a:r>
            <a:r>
              <a:rPr lang="en-US" sz="1600" b="0" i="0" u="none" strike="noStrike" dirty="0" err="1">
                <a:solidFill>
                  <a:srgbClr val="1C1C1C"/>
                </a:solidFill>
                <a:effectLst/>
                <a:latin typeface="Calibri" panose="020F0502020204030204" pitchFamily="34" charset="0"/>
              </a:rPr>
              <a:t>booster_version</a:t>
            </a:r>
            <a:r>
              <a:rPr lang="en-US" sz="1600" b="0" i="0" u="none" strike="noStrike" dirty="0">
                <a:solidFill>
                  <a:srgbClr val="1C1C1C"/>
                </a:solidFill>
                <a:effectLst/>
                <a:latin typeface="Calibri" panose="020F0502020204030204" pitchFamily="34" charset="0"/>
              </a:rPr>
              <a:t>, F9 v1.1</a:t>
            </a:r>
            <a:endParaRPr lang="en-US" sz="1600" b="0" i="0" dirty="0">
              <a:solidFill>
                <a:srgbClr val="000000"/>
              </a:solidFill>
              <a:effectLst/>
              <a:latin typeface="Arial" panose="020B0604020202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1811429C-7369-B645-0C33-CA614C5D4D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6389" y="1714500"/>
            <a:ext cx="10551584" cy="2540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idx="4294967295"/>
          </p:nvPr>
        </p:nvSpPr>
        <p:spPr>
          <a:xfrm>
            <a:off x="770011" y="1380967"/>
            <a:ext cx="10515600" cy="4644606"/>
          </a:xfrm>
          <a:prstGeom prst="rect">
            <a:avLst/>
          </a:prstGeom>
        </p:spPr>
        <p:txBody>
          <a:bodyPr lIns="91440" tIns="45720" rIns="91440" bIns="45720" anchor="t">
            <a:normAutofit fontScale="77500" lnSpcReduction="20000"/>
          </a:bodyPr>
          <a:lstStyle/>
          <a:p>
            <a:pPr algn="just">
              <a:lnSpc>
                <a:spcPct val="100000"/>
              </a:lnSpc>
              <a:spcBef>
                <a:spcPts val="1400"/>
              </a:spcBef>
            </a:pPr>
            <a:r>
              <a:rPr lang="en-US" sz="2200" b="1" dirty="0">
                <a:solidFill>
                  <a:schemeClr val="accent3">
                    <a:lumMod val="25000"/>
                  </a:schemeClr>
                </a:solidFill>
                <a:latin typeface="Abadi"/>
              </a:rPr>
              <a:t>Find the dates of the first successful landing outcome on drone ship. </a:t>
            </a:r>
          </a:p>
          <a:p>
            <a:pPr algn="just">
              <a:lnSpc>
                <a:spcPct val="100000"/>
              </a:lnSpc>
              <a:spcBef>
                <a:spcPts val="1400"/>
              </a:spcBef>
            </a:pPr>
            <a:endParaRPr lang="en-US" sz="2200" b="1"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b="1"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b="1"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b="1"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b="1"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b="1"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b="1"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b="1" dirty="0">
              <a:solidFill>
                <a:schemeClr val="accent3">
                  <a:lumMod val="25000"/>
                </a:schemeClr>
              </a:solidFill>
              <a:latin typeface="Abadi" panose="020B0604020104020204" pitchFamily="34" charset="0"/>
            </a:endParaRPr>
          </a:p>
          <a:p>
            <a:pPr algn="just">
              <a:lnSpc>
                <a:spcPct val="120000"/>
              </a:lnSpc>
              <a:spcBef>
                <a:spcPts val="600"/>
              </a:spcBef>
            </a:pPr>
            <a:r>
              <a:rPr lang="en-US" sz="2200" b="1" dirty="0">
                <a:solidFill>
                  <a:schemeClr val="accent3">
                    <a:lumMod val="25000"/>
                  </a:schemeClr>
                </a:solidFill>
                <a:latin typeface="Abadi" panose="020B0604020104020204" pitchFamily="34" charset="0"/>
              </a:rPr>
              <a:t>Present your query result with a short explanation here</a:t>
            </a:r>
            <a:endParaRPr lang="en-US" sz="1600" b="1" i="0" u="none" strike="noStrike" dirty="0">
              <a:solidFill>
                <a:srgbClr val="1C1C1C"/>
              </a:solidFill>
              <a:effectLst/>
              <a:latin typeface="Calibri" panose="020F0502020204030204" pitchFamily="34" charset="0"/>
            </a:endParaRPr>
          </a:p>
          <a:p>
            <a:pPr algn="l" rtl="0" fontAlgn="base">
              <a:lnSpc>
                <a:spcPct val="120000"/>
              </a:lnSpc>
              <a:spcBef>
                <a:spcPts val="600"/>
              </a:spcBef>
              <a:buFont typeface="Arial" panose="020B0604020202020204" pitchFamily="34" charset="0"/>
              <a:buChar char="•"/>
            </a:pPr>
            <a:r>
              <a:rPr lang="en-US" sz="1600" b="1" i="0" u="none" strike="noStrike" dirty="0">
                <a:solidFill>
                  <a:srgbClr val="1C1C1C"/>
                </a:solidFill>
                <a:effectLst/>
                <a:latin typeface="Calibri" panose="020F0502020204030204" pitchFamily="34" charset="0"/>
              </a:rPr>
              <a:t>QUERY EXPLANATION</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lnSpc>
                <a:spcPct val="120000"/>
              </a:lnSpc>
              <a:spcBef>
                <a:spcPts val="600"/>
              </a:spcBef>
              <a:buFont typeface="Arial" panose="020B0604020202020204" pitchFamily="34" charset="0"/>
              <a:buChar char="•"/>
            </a:pPr>
            <a:r>
              <a:rPr lang="en-US" sz="1600" b="0" i="0" u="none" strike="noStrike" dirty="0">
                <a:solidFill>
                  <a:srgbClr val="1C1C1C"/>
                </a:solidFill>
                <a:effectLst/>
                <a:latin typeface="Calibri" panose="020F0502020204030204" pitchFamily="34" charset="0"/>
              </a:rPr>
              <a:t>Using the function min</a:t>
            </a:r>
            <a:r>
              <a:rPr lang="en-US" sz="1600" b="1" i="1" u="none" strike="noStrike" dirty="0">
                <a:solidFill>
                  <a:srgbClr val="1C1C1C"/>
                </a:solidFill>
                <a:effectLst/>
                <a:latin typeface="Calibri" panose="020F0502020204030204" pitchFamily="34" charset="0"/>
              </a:rPr>
              <a:t> </a:t>
            </a:r>
            <a:r>
              <a:rPr lang="en-US" sz="1600" b="0" i="0" u="none" strike="noStrike" dirty="0">
                <a:solidFill>
                  <a:srgbClr val="1C1C1C"/>
                </a:solidFill>
                <a:effectLst/>
                <a:latin typeface="Calibri" panose="020F0502020204030204" pitchFamily="34" charset="0"/>
              </a:rPr>
              <a:t>works out the minimum date in the  column date</a:t>
            </a:r>
            <a:endParaRPr lang="en-US" sz="1600" b="0" i="0" dirty="0">
              <a:solidFill>
                <a:srgbClr val="000000"/>
              </a:solidFill>
              <a:effectLst/>
              <a:latin typeface="Arial" panose="020B0604020202020204" pitchFamily="34" charset="0"/>
            </a:endParaRPr>
          </a:p>
          <a:p>
            <a:pPr algn="l" rtl="0" fontAlgn="base">
              <a:lnSpc>
                <a:spcPct val="120000"/>
              </a:lnSpc>
              <a:spcBef>
                <a:spcPts val="600"/>
              </a:spcBef>
              <a:buFont typeface="Arial" panose="020B0604020202020204" pitchFamily="34" charset="0"/>
              <a:buChar char="•"/>
            </a:pPr>
            <a:r>
              <a:rPr lang="en-US" sz="1600" b="0" i="0" u="none" strike="noStrike" dirty="0">
                <a:solidFill>
                  <a:srgbClr val="1C1C1C"/>
                </a:solidFill>
                <a:effectLst/>
                <a:latin typeface="Calibri" panose="020F0502020204030204" pitchFamily="34" charset="0"/>
              </a:rPr>
              <a:t>The where</a:t>
            </a:r>
            <a:r>
              <a:rPr lang="en-US" sz="1600" b="1" i="1" u="none" strike="noStrike" dirty="0">
                <a:solidFill>
                  <a:srgbClr val="1C1C1C"/>
                </a:solidFill>
                <a:effectLst/>
                <a:latin typeface="Calibri" panose="020F0502020204030204" pitchFamily="34" charset="0"/>
              </a:rPr>
              <a:t> </a:t>
            </a:r>
            <a:r>
              <a:rPr lang="en-US" sz="1600" b="0" i="0" u="none" strike="noStrike" dirty="0">
                <a:solidFill>
                  <a:srgbClr val="1C1C1C"/>
                </a:solidFill>
                <a:effectLst/>
                <a:latin typeface="Calibri" panose="020F0502020204030204" pitchFamily="34" charset="0"/>
              </a:rPr>
              <a:t>clause filters the dataset to only perform </a:t>
            </a:r>
            <a:r>
              <a:rPr lang="en-US" sz="1600" b="0" i="0" dirty="0">
                <a:solidFill>
                  <a:srgbClr val="000000"/>
                </a:solidFill>
                <a:effectLst/>
                <a:latin typeface="Calibri" panose="020F0502020204030204" pitchFamily="34" charset="0"/>
              </a:rPr>
              <a:t>​</a:t>
            </a:r>
            <a:r>
              <a:rPr lang="en-US" sz="1600" b="0" i="0" u="none" strike="noStrike" dirty="0">
                <a:solidFill>
                  <a:srgbClr val="1C1C1C"/>
                </a:solidFill>
                <a:effectLst/>
                <a:latin typeface="Calibri" panose="020F0502020204030204" pitchFamily="34" charset="0"/>
              </a:rPr>
              <a:t>calculations on </a:t>
            </a:r>
            <a:r>
              <a:rPr lang="en-US" sz="1600" b="0" i="0" u="none" strike="noStrike" dirty="0" err="1">
                <a:solidFill>
                  <a:srgbClr val="1C1C1C"/>
                </a:solidFill>
                <a:effectLst/>
                <a:latin typeface="Calibri" panose="020F0502020204030204" pitchFamily="34" charset="0"/>
              </a:rPr>
              <a:t>landing_outcome</a:t>
            </a:r>
            <a:r>
              <a:rPr lang="en-US" sz="1600" dirty="0">
                <a:solidFill>
                  <a:srgbClr val="1C1C1C"/>
                </a:solidFill>
                <a:latin typeface="Calibri" panose="020F0502020204030204" pitchFamily="34" charset="0"/>
              </a:rPr>
              <a:t>, Success (drone ship)</a:t>
            </a:r>
            <a:endParaRPr lang="en-US" sz="1600" b="0" i="0" dirty="0">
              <a:solidFill>
                <a:srgbClr val="000000"/>
              </a:solidFill>
              <a:effectLst/>
              <a:latin typeface="Arial" panose="020B0604020202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4333AB73-28D0-1806-8633-2830E967B702}"/>
              </a:ext>
            </a:extLst>
          </p:cNvPr>
          <p:cNvPicPr>
            <a:picLocks noChangeAspect="1"/>
          </p:cNvPicPr>
          <p:nvPr/>
        </p:nvPicPr>
        <p:blipFill>
          <a:blip r:embed="rId3"/>
          <a:stretch>
            <a:fillRect/>
          </a:stretch>
        </p:blipFill>
        <p:spPr>
          <a:xfrm>
            <a:off x="770011" y="1663700"/>
            <a:ext cx="10583789" cy="31623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p:cNvSpPr>
            <a:spLocks noGrp="1"/>
          </p:cNvSpPr>
          <p:nvPr>
            <p:ph idx="4294967295"/>
          </p:nvPr>
        </p:nvSpPr>
        <p:spPr>
          <a:xfrm>
            <a:off x="770011" y="1234849"/>
            <a:ext cx="10515600" cy="5084501"/>
          </a:xfrm>
          <a:prstGeom prst="rect">
            <a:avLst/>
          </a:prstGeom>
        </p:spPr>
        <p:txBody>
          <a:bodyPr lIns="91440" tIns="45720" rIns="91440" bIns="45720" anchor="t">
            <a:normAutofit fontScale="77500" lnSpcReduction="20000"/>
          </a:bodyPr>
          <a:lstStyle/>
          <a:p>
            <a:pPr algn="just">
              <a:lnSpc>
                <a:spcPct val="120000"/>
              </a:lnSpc>
              <a:spcBef>
                <a:spcPts val="600"/>
              </a:spcBef>
            </a:pPr>
            <a:r>
              <a:rPr lang="en-US" sz="2200" b="1" dirty="0">
                <a:solidFill>
                  <a:schemeClr val="accent3">
                    <a:lumMod val="25000"/>
                  </a:schemeClr>
                </a:solidFill>
                <a:latin typeface="Abadi"/>
              </a:rPr>
              <a:t>List the names of boosters which have successfully landed on drone ship and had payload mass greater than 4000 but less than 6000</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gn="just">
              <a:lnSpc>
                <a:spcPct val="120000"/>
              </a:lnSpc>
              <a:spcBef>
                <a:spcPts val="600"/>
              </a:spcBef>
              <a:buNone/>
            </a:pPr>
            <a:endParaRPr lang="en-US" sz="2200" b="1" dirty="0">
              <a:solidFill>
                <a:schemeClr val="accent3">
                  <a:lumMod val="25000"/>
                </a:schemeClr>
              </a:solidFill>
              <a:latin typeface="Abadi" panose="020B0604020104020204" pitchFamily="34" charset="0"/>
            </a:endParaRPr>
          </a:p>
          <a:p>
            <a:pPr algn="just">
              <a:lnSpc>
                <a:spcPct val="120000"/>
              </a:lnSpc>
              <a:spcBef>
                <a:spcPts val="600"/>
              </a:spcBef>
            </a:pPr>
            <a:endParaRPr lang="en-US" sz="2200" b="1" dirty="0">
              <a:solidFill>
                <a:schemeClr val="accent3">
                  <a:lumMod val="25000"/>
                </a:schemeClr>
              </a:solidFill>
              <a:latin typeface="Abadi" panose="020B0604020104020204" pitchFamily="34" charset="0"/>
            </a:endParaRPr>
          </a:p>
          <a:p>
            <a:pPr algn="just">
              <a:lnSpc>
                <a:spcPct val="120000"/>
              </a:lnSpc>
              <a:spcBef>
                <a:spcPts val="600"/>
              </a:spcBef>
            </a:pPr>
            <a:r>
              <a:rPr lang="en-US" sz="2200" b="1" dirty="0">
                <a:solidFill>
                  <a:schemeClr val="accent3">
                    <a:lumMod val="25000"/>
                  </a:schemeClr>
                </a:solidFill>
                <a:latin typeface="Abadi" panose="020B0604020104020204" pitchFamily="34" charset="0"/>
              </a:rPr>
              <a:t>Present your query result with a short explanation here</a:t>
            </a:r>
          </a:p>
          <a:p>
            <a:pPr algn="just" rtl="0" fontAlgn="base">
              <a:lnSpc>
                <a:spcPct val="120000"/>
              </a:lnSpc>
              <a:spcBef>
                <a:spcPts val="600"/>
              </a:spcBef>
              <a:buFont typeface="Arial" panose="020B0604020202020204" pitchFamily="34" charset="0"/>
              <a:buChar char="•"/>
            </a:pPr>
            <a:r>
              <a:rPr lang="en-US" sz="1600" b="1" i="0" u="none" strike="noStrike" dirty="0">
                <a:solidFill>
                  <a:srgbClr val="1C1C1C"/>
                </a:solidFill>
                <a:effectLst/>
                <a:latin typeface="Calibri" panose="020F0502020204030204" pitchFamily="34" charset="0"/>
              </a:rPr>
              <a:t>QUERY EXPLANATION</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just" rtl="0" fontAlgn="base">
              <a:lnSpc>
                <a:spcPct val="120000"/>
              </a:lnSpc>
              <a:spcBef>
                <a:spcPts val="600"/>
              </a:spcBef>
              <a:buFont typeface="Arial" panose="020B0604020202020204" pitchFamily="34" charset="0"/>
              <a:buChar char="•"/>
            </a:pPr>
            <a:r>
              <a:rPr lang="en-US" sz="1600" dirty="0">
                <a:solidFill>
                  <a:srgbClr val="1C1C1C"/>
                </a:solidFill>
                <a:latin typeface="Calibri" panose="020F0502020204030204" pitchFamily="34" charset="0"/>
              </a:rPr>
              <a:t>For getting the data of BOOSTER_VERSION we used select query with where clause and operator AND for ensuring conditions LANDING_OUTCOME = Success (ground pad) and PAYLOAD_MASS_KG_ BETWEEN 4001 and 5999  being fulfilled</a:t>
            </a:r>
            <a:r>
              <a:rPr lang="en-US" sz="2200" b="1" dirty="0">
                <a:solidFill>
                  <a:schemeClr val="accent3">
                    <a:lumMod val="25000"/>
                  </a:schemeClr>
                </a:solidFill>
                <a:latin typeface="Abadi" panose="020B0604020104020204" pitchFamily="34" charset="0"/>
              </a:rPr>
              <a:t>.</a:t>
            </a:r>
            <a:endParaRPr lang="en-US" sz="1600" b="0" i="0" dirty="0">
              <a:solidFill>
                <a:srgbClr val="000000"/>
              </a:solidFill>
              <a:effectLst/>
              <a:latin typeface="Arial" panose="020B0604020202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2E30702-F65D-58A0-5A36-E895480C1A99}"/>
              </a:ext>
            </a:extLst>
          </p:cNvPr>
          <p:cNvPicPr>
            <a:picLocks noChangeAspect="1"/>
          </p:cNvPicPr>
          <p:nvPr/>
        </p:nvPicPr>
        <p:blipFill>
          <a:blip r:embed="rId3"/>
          <a:stretch>
            <a:fillRect/>
          </a:stretch>
        </p:blipFill>
        <p:spPr>
          <a:xfrm>
            <a:off x="805995" y="1805940"/>
            <a:ext cx="10479616" cy="29311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p:cNvSpPr>
            <a:spLocks noGrp="1"/>
          </p:cNvSpPr>
          <p:nvPr>
            <p:ph idx="4294967295"/>
          </p:nvPr>
        </p:nvSpPr>
        <p:spPr>
          <a:xfrm>
            <a:off x="770011" y="1253330"/>
            <a:ext cx="10687961" cy="4893470"/>
          </a:xfrm>
          <a:prstGeom prst="rect">
            <a:avLst/>
          </a:prstGeom>
        </p:spPr>
        <p:txBody>
          <a:bodyPr>
            <a:normAutofit fontScale="92500" lnSpcReduction="10000"/>
          </a:bodyPr>
          <a:lstStyle/>
          <a:p>
            <a:pPr>
              <a:lnSpc>
                <a:spcPct val="110000"/>
              </a:lnSpc>
              <a:spcBef>
                <a:spcPts val="600"/>
              </a:spcBef>
            </a:pPr>
            <a:r>
              <a:rPr lang="en-US" sz="2200" b="1" dirty="0">
                <a:solidFill>
                  <a:schemeClr val="accent3">
                    <a:lumMod val="25000"/>
                  </a:schemeClr>
                </a:solidFill>
                <a:latin typeface="Abadi" panose="020B0604020104020204" pitchFamily="34" charset="0"/>
              </a:rPr>
              <a:t>Calculate the total number of successful and failure mission outcomes</a:t>
            </a:r>
          </a:p>
          <a:p>
            <a:pPr>
              <a:lnSpc>
                <a:spcPct val="110000"/>
              </a:lnSpc>
              <a:spcBef>
                <a:spcPts val="600"/>
              </a:spcBef>
            </a:pPr>
            <a:r>
              <a:rPr lang="en-US" sz="2200" b="1"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gn="l" rtl="0" fontAlgn="base">
              <a:lnSpc>
                <a:spcPct val="110000"/>
              </a:lnSpc>
              <a:spcBef>
                <a:spcPts val="600"/>
              </a:spcBef>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l" rtl="0" fontAlgn="base">
              <a:lnSpc>
                <a:spcPct val="110000"/>
              </a:lnSpc>
              <a:spcBef>
                <a:spcPts val="600"/>
              </a:spcBef>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l" rtl="0" fontAlgn="base">
              <a:lnSpc>
                <a:spcPct val="110000"/>
              </a:lnSpc>
              <a:spcBef>
                <a:spcPts val="600"/>
              </a:spcBef>
              <a:buFont typeface="Arial" panose="020B0604020202020204" pitchFamily="34" charset="0"/>
              <a:buChar char="•"/>
            </a:pPr>
            <a:r>
              <a:rPr lang="en-US" sz="1600" b="1" i="0" u="none" strike="noStrike" dirty="0">
                <a:solidFill>
                  <a:srgbClr val="1C1C1C"/>
                </a:solidFill>
                <a:effectLst/>
                <a:latin typeface="Calibri" panose="020F0502020204030204" pitchFamily="34" charset="0"/>
              </a:rPr>
              <a:t>QUERY EXPLANATION</a:t>
            </a:r>
            <a:r>
              <a:rPr lang="en-US" sz="1600" b="0" i="0" dirty="0">
                <a:solidFill>
                  <a:srgbClr val="000000"/>
                </a:solidFill>
                <a:effectLst/>
                <a:latin typeface="Calibri" panose="020F0502020204030204" pitchFamily="34" charset="0"/>
              </a:rPr>
              <a:t>​</a:t>
            </a:r>
            <a:endParaRPr lang="en-US" sz="1600" b="0" i="0" dirty="0">
              <a:solidFill>
                <a:srgbClr val="000000"/>
              </a:solidFill>
              <a:effectLst/>
              <a:latin typeface="Arial" panose="020B0604020202020204" pitchFamily="34" charset="0"/>
            </a:endParaRPr>
          </a:p>
          <a:p>
            <a:pPr algn="l" rtl="0" fontAlgn="base">
              <a:lnSpc>
                <a:spcPct val="120000"/>
              </a:lnSpc>
              <a:spcBef>
                <a:spcPts val="600"/>
              </a:spcBef>
              <a:buFont typeface="Arial" panose="020B0604020202020204" pitchFamily="34" charset="0"/>
              <a:buChar char="•"/>
            </a:pPr>
            <a:r>
              <a:rPr lang="en-US" sz="1600" b="0" i="0" u="none" strike="noStrike" dirty="0">
                <a:solidFill>
                  <a:srgbClr val="1C1C1C"/>
                </a:solidFill>
                <a:effectLst/>
                <a:latin typeface="Calibri" panose="020F0502020204030204" pitchFamily="34" charset="0"/>
              </a:rPr>
              <a:t>Using the function COUNT for column MISSION_OUTCOME and GROUP BY clause in the statement gives the desired result.</a:t>
            </a:r>
            <a:endParaRPr lang="en-US" sz="1600" b="0" i="0" dirty="0">
              <a:solidFill>
                <a:srgbClr val="000000"/>
              </a:solidFill>
              <a:effectLst/>
              <a:latin typeface="Arial" panose="020B0604020202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2935BF91-3E0E-AF5B-7C49-518E08B067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2371" y="2044700"/>
            <a:ext cx="10343239" cy="3327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p:cNvSpPr>
            <a:spLocks noGrp="1"/>
          </p:cNvSpPr>
          <p:nvPr>
            <p:ph idx="4294967295"/>
          </p:nvPr>
        </p:nvSpPr>
        <p:spPr>
          <a:xfrm>
            <a:off x="770011" y="1253330"/>
            <a:ext cx="10687961" cy="4880769"/>
          </a:xfrm>
          <a:prstGeom prst="rect">
            <a:avLst/>
          </a:prstGeom>
        </p:spPr>
        <p:txBody>
          <a:bodyPr>
            <a:normAutofit fontScale="775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List the names of the boosters which have carried the maximum payload mass</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Present your query result with a short explanation here</a:t>
            </a:r>
          </a:p>
          <a:p>
            <a:pPr algn="l" rtl="0" fontAlgn="base">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endParaRPr lang="en-US" sz="1600" b="1" i="0" u="none" strike="noStrike" dirty="0">
              <a:solidFill>
                <a:srgbClr val="1C1C1C"/>
              </a:solidFill>
              <a:effectLst/>
              <a:latin typeface="Calibri" panose="020F0502020204030204" pitchFamily="34" charset="0"/>
            </a:endParaRPr>
          </a:p>
          <a:p>
            <a:pPr algn="just" rtl="0" fontAlgn="base">
              <a:lnSpc>
                <a:spcPct val="120000"/>
              </a:lnSpc>
              <a:spcBef>
                <a:spcPts val="600"/>
              </a:spcBef>
              <a:buFont typeface="Arial" panose="020B0604020202020204" pitchFamily="34" charset="0"/>
              <a:buChar char="•"/>
            </a:pPr>
            <a:r>
              <a:rPr lang="en-US" sz="1600" b="1" i="0" u="none" strike="noStrike" dirty="0">
                <a:solidFill>
                  <a:srgbClr val="1C1C1C"/>
                </a:solidFill>
                <a:effectLst/>
                <a:latin typeface="Calibri" panose="020F0502020204030204" pitchFamily="34" charset="0"/>
              </a:rPr>
              <a:t>QUERY EXPLANATION</a:t>
            </a:r>
            <a:r>
              <a:rPr lang="en-US" sz="1600" b="0" i="0" dirty="0">
                <a:solidFill>
                  <a:srgbClr val="000000"/>
                </a:solidFill>
                <a:effectLst/>
                <a:latin typeface="Calibri" panose="020F0502020204030204" pitchFamily="34" charset="0"/>
              </a:rPr>
              <a:t>​</a:t>
            </a:r>
          </a:p>
          <a:p>
            <a:pPr algn="just" rtl="0" fontAlgn="base">
              <a:lnSpc>
                <a:spcPct val="120000"/>
              </a:lnSpc>
              <a:spcBef>
                <a:spcPts val="600"/>
              </a:spcBef>
              <a:buFont typeface="Arial" panose="020B0604020202020204" pitchFamily="34" charset="0"/>
              <a:buChar char="•"/>
            </a:pPr>
            <a:r>
              <a:rPr lang="en-US" sz="1600" dirty="0">
                <a:solidFill>
                  <a:srgbClr val="1C1C1C"/>
                </a:solidFill>
                <a:latin typeface="Calibri" panose="020F0502020204030204" pitchFamily="34" charset="0"/>
              </a:rPr>
              <a:t>Selecting the BOOSTER_VERSION from the dataset using the where clause for </a:t>
            </a:r>
            <a:r>
              <a:rPr lang="en-US" sz="1600" b="0" i="0" u="none" strike="noStrike" dirty="0">
                <a:solidFill>
                  <a:srgbClr val="1C1C1C"/>
                </a:solidFill>
                <a:effectLst/>
                <a:latin typeface="Calibri" panose="020F0502020204030204" pitchFamily="34" charset="0"/>
              </a:rPr>
              <a:t>the function </a:t>
            </a:r>
            <a:r>
              <a:rPr lang="en-US" sz="1600" dirty="0">
                <a:solidFill>
                  <a:srgbClr val="1C1C1C"/>
                </a:solidFill>
                <a:latin typeface="Calibri" panose="020F0502020204030204" pitchFamily="34" charset="0"/>
              </a:rPr>
              <a:t>max in sub query to select maximum from the PAYLOAD_MASS_KG_ column of the dataset gives the desired results.</a:t>
            </a:r>
            <a:endParaRPr lang="en-US" sz="1600" b="0" i="0" dirty="0">
              <a:solidFill>
                <a:srgbClr val="000000"/>
              </a:solidFill>
              <a:effectLst/>
              <a:latin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56EE8F72-5CD5-D29A-24FB-490975D296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028" y="1552395"/>
            <a:ext cx="10651978" cy="39213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49</a:t>
            </a:fld>
            <a:endParaRPr lang="en-US" dirty="0"/>
          </a:p>
        </p:txBody>
      </p:sp>
      <p:sp>
        <p:nvSpPr>
          <p:cNvPr id="5" name="Content Placeholder 4"/>
          <p:cNvSpPr>
            <a:spLocks noGrp="1"/>
          </p:cNvSpPr>
          <p:nvPr>
            <p:ph idx="4294967295"/>
          </p:nvPr>
        </p:nvSpPr>
        <p:spPr>
          <a:xfrm>
            <a:off x="770009" y="1279366"/>
            <a:ext cx="10687961" cy="4867433"/>
          </a:xfrm>
          <a:prstGeom prst="rect">
            <a:avLst/>
          </a:prstGeom>
        </p:spPr>
        <p:txBody>
          <a:bodyPr lIns="91440" tIns="45720" rIns="91440" bIns="45720" anchor="t">
            <a:normAutofit fontScale="40000" lnSpcReduction="20000"/>
          </a:bodyPr>
          <a:lstStyle/>
          <a:p>
            <a:pPr>
              <a:lnSpc>
                <a:spcPct val="120000"/>
              </a:lnSpc>
              <a:spcBef>
                <a:spcPts val="600"/>
              </a:spcBef>
            </a:pPr>
            <a:r>
              <a:rPr lang="en-US" sz="2200" b="1" dirty="0">
                <a:solidFill>
                  <a:schemeClr val="accent3">
                    <a:lumMod val="25000"/>
                  </a:schemeClr>
                </a:solidFill>
                <a:latin typeface="Abadi"/>
              </a:rPr>
              <a:t>List the records which will display the month names, </a:t>
            </a:r>
            <a:r>
              <a:rPr lang="en-US" sz="2200" b="1" dirty="0" err="1">
                <a:solidFill>
                  <a:schemeClr val="accent3">
                    <a:lumMod val="25000"/>
                  </a:schemeClr>
                </a:solidFill>
                <a:latin typeface="Abadi"/>
              </a:rPr>
              <a:t>succesful</a:t>
            </a:r>
            <a:r>
              <a:rPr lang="en-US" sz="2200" b="1" dirty="0">
                <a:solidFill>
                  <a:schemeClr val="accent3">
                    <a:lumMod val="25000"/>
                  </a:schemeClr>
                </a:solidFill>
                <a:latin typeface="Abadi"/>
              </a:rPr>
              <a:t> </a:t>
            </a:r>
            <a:r>
              <a:rPr lang="en-US" sz="2200" b="1" dirty="0" err="1">
                <a:solidFill>
                  <a:schemeClr val="accent3">
                    <a:lumMod val="25000"/>
                  </a:schemeClr>
                </a:solidFill>
                <a:latin typeface="Abadi"/>
              </a:rPr>
              <a:t>landing_outcomes</a:t>
            </a:r>
            <a:r>
              <a:rPr lang="en-US" sz="2200" b="1" dirty="0">
                <a:solidFill>
                  <a:schemeClr val="accent3">
                    <a:lumMod val="25000"/>
                  </a:schemeClr>
                </a:solidFill>
                <a:latin typeface="Abadi"/>
              </a:rPr>
              <a:t> in ground pad ,booster versions, </a:t>
            </a:r>
            <a:r>
              <a:rPr lang="en-US" sz="2200" b="1" dirty="0" err="1">
                <a:solidFill>
                  <a:schemeClr val="accent3">
                    <a:lumMod val="25000"/>
                  </a:schemeClr>
                </a:solidFill>
                <a:latin typeface="Abadi"/>
              </a:rPr>
              <a:t>launch_site</a:t>
            </a:r>
            <a:r>
              <a:rPr lang="en-US" sz="2200" b="1" dirty="0">
                <a:solidFill>
                  <a:schemeClr val="accent3">
                    <a:lumMod val="25000"/>
                  </a:schemeClr>
                </a:solidFill>
                <a:latin typeface="Abadi"/>
              </a:rPr>
              <a:t> for the months in year 2017</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a:rPr>
              <a:t>Present your query result with a short explanation here</a:t>
            </a:r>
          </a:p>
          <a:p>
            <a:pPr algn="l" rtl="0" fontAlgn="base">
              <a:buFont typeface="Arial" panose="020B0604020202020204" pitchFamily="34" charset="0"/>
              <a:buChar char="•"/>
            </a:pPr>
            <a:endParaRPr lang="en-US"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endParaRPr lang="en-US"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endParaRPr lang="en-US"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endParaRPr lang="en-US" b="1" i="0" u="none" strike="noStrike" dirty="0">
              <a:solidFill>
                <a:srgbClr val="1C1C1C"/>
              </a:solidFill>
              <a:effectLst/>
              <a:latin typeface="Calibri" panose="020F0502020204030204" pitchFamily="34" charset="0"/>
            </a:endParaRPr>
          </a:p>
          <a:p>
            <a:pPr algn="l" rtl="0" fontAlgn="base">
              <a:buFont typeface="Arial" panose="020B0604020202020204" pitchFamily="34" charset="0"/>
              <a:buChar char="•"/>
            </a:pPr>
            <a:endParaRPr lang="en-US" b="1" dirty="0">
              <a:solidFill>
                <a:srgbClr val="1C1C1C"/>
              </a:solidFill>
              <a:latin typeface="Calibri" panose="020F0502020204030204" pitchFamily="34" charset="0"/>
            </a:endParaRPr>
          </a:p>
          <a:p>
            <a:pPr algn="l" rtl="0" fontAlgn="base">
              <a:buFont typeface="Arial" panose="020B0604020202020204" pitchFamily="34" charset="0"/>
              <a:buChar char="•"/>
            </a:pPr>
            <a:endParaRPr lang="en-US" b="1" i="0" u="none" strike="noStrike" dirty="0">
              <a:solidFill>
                <a:srgbClr val="1C1C1C"/>
              </a:solidFill>
              <a:effectLst/>
              <a:latin typeface="Calibri" panose="020F0502020204030204" pitchFamily="34" charset="0"/>
            </a:endParaRPr>
          </a:p>
          <a:p>
            <a:pPr algn="l" rtl="0" fontAlgn="base">
              <a:lnSpc>
                <a:spcPct val="120000"/>
              </a:lnSpc>
              <a:spcBef>
                <a:spcPts val="600"/>
              </a:spcBef>
              <a:buFont typeface="Arial" panose="020B0604020202020204" pitchFamily="34" charset="0"/>
              <a:buChar char="•"/>
            </a:pPr>
            <a:endParaRPr lang="en-US" b="1" i="0" u="none" strike="noStrike" dirty="0">
              <a:solidFill>
                <a:srgbClr val="1C1C1C"/>
              </a:solidFill>
              <a:effectLst/>
              <a:latin typeface="Calibri" panose="020F0502020204030204" pitchFamily="34" charset="0"/>
            </a:endParaRPr>
          </a:p>
          <a:p>
            <a:pPr algn="l" rtl="0" fontAlgn="base">
              <a:lnSpc>
                <a:spcPct val="120000"/>
              </a:lnSpc>
              <a:spcBef>
                <a:spcPts val="600"/>
              </a:spcBef>
              <a:buFont typeface="Arial" panose="020B0604020202020204" pitchFamily="34" charset="0"/>
              <a:buChar char="•"/>
            </a:pPr>
            <a:endParaRPr lang="en-US" b="1" i="0" u="none" strike="noStrike" dirty="0">
              <a:solidFill>
                <a:srgbClr val="1C1C1C"/>
              </a:solidFill>
              <a:effectLst/>
              <a:latin typeface="Calibri" panose="020F0502020204030204" pitchFamily="34" charset="0"/>
            </a:endParaRPr>
          </a:p>
          <a:p>
            <a:pPr algn="l" rtl="0" fontAlgn="base">
              <a:lnSpc>
                <a:spcPct val="120000"/>
              </a:lnSpc>
              <a:spcBef>
                <a:spcPts val="600"/>
              </a:spcBef>
              <a:buFont typeface="Arial" panose="020B0604020202020204" pitchFamily="34" charset="0"/>
              <a:buChar char="•"/>
            </a:pPr>
            <a:r>
              <a:rPr lang="en-US" b="1" i="0" u="none" strike="noStrike" dirty="0">
                <a:solidFill>
                  <a:srgbClr val="1C1C1C"/>
                </a:solidFill>
                <a:effectLst/>
                <a:latin typeface="Calibri" panose="020F0502020204030204" pitchFamily="34" charset="0"/>
              </a:rPr>
              <a:t>QUERY EXPLANATION</a:t>
            </a:r>
            <a:r>
              <a:rPr lang="en-US" b="0" i="0" dirty="0">
                <a:solidFill>
                  <a:srgbClr val="000000"/>
                </a:solidFill>
                <a:effectLst/>
                <a:latin typeface="Calibri" panose="020F0502020204030204" pitchFamily="34" charset="0"/>
              </a:rPr>
              <a:t>​</a:t>
            </a:r>
          </a:p>
          <a:p>
            <a:pPr algn="l" rtl="0" fontAlgn="base">
              <a:lnSpc>
                <a:spcPct val="120000"/>
              </a:lnSpc>
              <a:spcBef>
                <a:spcPts val="600"/>
              </a:spcBef>
              <a:buFont typeface="Arial" panose="020B0604020202020204" pitchFamily="34" charset="0"/>
              <a:buChar char="•"/>
            </a:pPr>
            <a:endParaRPr lang="en-US" dirty="0">
              <a:solidFill>
                <a:srgbClr val="1C1C1C"/>
              </a:solidFill>
              <a:latin typeface="Calibri" panose="020F0502020204030204" pitchFamily="34" charset="0"/>
            </a:endParaRPr>
          </a:p>
          <a:p>
            <a:pPr algn="just" rtl="0" fontAlgn="base">
              <a:lnSpc>
                <a:spcPct val="120000"/>
              </a:lnSpc>
              <a:spcBef>
                <a:spcPts val="600"/>
              </a:spcBef>
              <a:buFont typeface="Arial" panose="020B0604020202020204" pitchFamily="34" charset="0"/>
              <a:buChar char="•"/>
            </a:pPr>
            <a:r>
              <a:rPr lang="en-US" dirty="0">
                <a:solidFill>
                  <a:srgbClr val="1C1C1C"/>
                </a:solidFill>
                <a:latin typeface="Calibri" panose="020F0502020204030204" pitchFamily="34" charset="0"/>
              </a:rPr>
              <a:t>For getting the data of DATE, BOOSTER_VERSION, LAUNCH_SITE, LANDING_OUTCOME we used select query with where clause and operator AND for ensuring conditions LANDING_OUTCOME = Success (ground pad) and YEAR(DATE) = 2017 being fulfilled</a:t>
            </a:r>
            <a:endParaRPr lang="en-US" b="0" i="0" dirty="0">
              <a:solidFill>
                <a:srgbClr val="000000"/>
              </a:solidFill>
              <a:effectLst/>
              <a:latin typeface="Arial" panose="020B0604020202020204" pitchFamily="34" charset="0"/>
            </a:endParaRPr>
          </a:p>
          <a:p>
            <a:pPr>
              <a:lnSpc>
                <a:spcPct val="100000"/>
              </a:lnSpc>
              <a:spcBef>
                <a:spcPts val="1400"/>
              </a:spcBef>
            </a:pPr>
            <a:endParaRPr lang="en-US" b="1"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00D9EE06-43CB-59AF-A46D-129FED196C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09" y="1529903"/>
            <a:ext cx="10687961" cy="41181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4"/>
          <p:cNvSpPr>
            <a:spLocks noGrp="1"/>
          </p:cNvSpPr>
          <p:nvPr>
            <p:ph idx="4294967295"/>
          </p:nvPr>
        </p:nvSpPr>
        <p:spPr>
          <a:xfrm>
            <a:off x="770010" y="1253331"/>
            <a:ext cx="10687961" cy="4772242"/>
          </a:xfrm>
          <a:prstGeom prst="rect">
            <a:avLst/>
          </a:prstGeom>
        </p:spPr>
        <p:txBody>
          <a:bodyPr lIns="91440" tIns="45720" rIns="91440" bIns="45720" anchor="t"/>
          <a:lstStyle/>
          <a:p>
            <a:pPr>
              <a:lnSpc>
                <a:spcPct val="100000"/>
              </a:lnSpc>
              <a:spcBef>
                <a:spcPts val="600"/>
              </a:spcBef>
            </a:pPr>
            <a:r>
              <a:rPr lang="en-US" sz="2200" b="1" dirty="0">
                <a:solidFill>
                  <a:schemeClr val="accent3">
                    <a:lumMod val="25000"/>
                  </a:schemeClr>
                </a:solidFill>
                <a:latin typeface="Abadi"/>
              </a:rPr>
              <a:t>Rank the count of successful </a:t>
            </a:r>
            <a:r>
              <a:rPr lang="en-US" sz="2200" b="1" dirty="0" err="1">
                <a:solidFill>
                  <a:schemeClr val="accent3">
                    <a:lumMod val="25000"/>
                  </a:schemeClr>
                </a:solidFill>
                <a:latin typeface="Abadi"/>
              </a:rPr>
              <a:t>landing_outcomes</a:t>
            </a:r>
            <a:r>
              <a:rPr lang="en-US" sz="2200" b="1" dirty="0">
                <a:solidFill>
                  <a:schemeClr val="accent3">
                    <a:lumMod val="25000"/>
                  </a:schemeClr>
                </a:solidFill>
                <a:latin typeface="Abadi"/>
              </a:rPr>
              <a:t>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600"/>
              </a:spcBef>
            </a:pPr>
            <a:r>
              <a:rPr lang="en-US" sz="2400" b="1" i="0" u="none" strike="noStrike" dirty="0">
                <a:solidFill>
                  <a:srgbClr val="1C1C1C"/>
                </a:solidFill>
                <a:effectLst/>
                <a:latin typeface="Calibri" panose="020F0502020204030204" pitchFamily="34" charset="0"/>
              </a:rPr>
              <a:t>QUERY EXPLANATION</a:t>
            </a:r>
            <a:r>
              <a:rPr lang="en-US" sz="2400" b="0" i="0" dirty="0">
                <a:solidFill>
                  <a:srgbClr val="000000"/>
                </a:solidFill>
                <a:effectLst/>
                <a:latin typeface="Calibri" panose="020F0502020204030204" pitchFamily="34" charset="0"/>
              </a:rPr>
              <a:t>​</a:t>
            </a:r>
          </a:p>
          <a:p>
            <a:pPr algn="just">
              <a:lnSpc>
                <a:spcPct val="100000"/>
              </a:lnSpc>
              <a:spcBef>
                <a:spcPts val="600"/>
              </a:spcBef>
            </a:pPr>
            <a:r>
              <a:rPr lang="en-US" sz="1600" dirty="0">
                <a:solidFill>
                  <a:srgbClr val="1C1C1C"/>
                </a:solidFill>
                <a:latin typeface="Calibri" panose="020F0502020204030204" pitchFamily="34" charset="0"/>
              </a:rPr>
              <a:t>For getting the data of </a:t>
            </a:r>
            <a:r>
              <a:rPr lang="en-US" sz="1600" dirty="0" err="1">
                <a:solidFill>
                  <a:srgbClr val="1C1C1C"/>
                </a:solidFill>
                <a:latin typeface="Calibri" panose="020F0502020204030204" pitchFamily="34" charset="0"/>
              </a:rPr>
              <a:t>landing_outcome</a:t>
            </a:r>
            <a:r>
              <a:rPr lang="en-US" sz="1600" dirty="0">
                <a:solidFill>
                  <a:srgbClr val="1C1C1C"/>
                </a:solidFill>
                <a:latin typeface="Calibri" panose="020F0502020204030204" pitchFamily="34" charset="0"/>
              </a:rPr>
              <a:t>, </a:t>
            </a:r>
            <a:r>
              <a:rPr lang="en-US" sz="1600" dirty="0" err="1">
                <a:solidFill>
                  <a:srgbClr val="1C1C1C"/>
                </a:solidFill>
                <a:latin typeface="Calibri" panose="020F0502020204030204" pitchFamily="34" charset="0"/>
              </a:rPr>
              <a:t>count_launches</a:t>
            </a:r>
            <a:r>
              <a:rPr lang="en-US" sz="1600" dirty="0">
                <a:solidFill>
                  <a:srgbClr val="1C1C1C"/>
                </a:solidFill>
                <a:latin typeface="Calibri" panose="020F0502020204030204" pitchFamily="34" charset="0"/>
              </a:rPr>
              <a:t> we used select query with count function and where, group by and order by clause. We used operator AND for ensuring conditions DATE BETWEEN </a:t>
            </a:r>
            <a:r>
              <a:rPr lang="en-IN" sz="1600" dirty="0">
                <a:effectLst/>
              </a:rPr>
              <a:t>'2010-06-04' </a:t>
            </a:r>
            <a:r>
              <a:rPr lang="en-IN" sz="1600" b="1" dirty="0">
                <a:effectLst/>
                <a:latin typeface="inherit"/>
              </a:rPr>
              <a:t>AND</a:t>
            </a:r>
            <a:r>
              <a:rPr lang="en-IN" sz="1600" dirty="0">
                <a:effectLst/>
              </a:rPr>
              <a:t> '2017-03-20' </a:t>
            </a:r>
            <a:r>
              <a:rPr lang="en-US" sz="1600" dirty="0">
                <a:solidFill>
                  <a:srgbClr val="1C1C1C"/>
                </a:solidFill>
                <a:latin typeface="Calibri" panose="020F0502020204030204" pitchFamily="34" charset="0"/>
              </a:rPr>
              <a:t>being fulfilled. </a:t>
            </a:r>
            <a:r>
              <a:rPr lang="en-IN" sz="1600" dirty="0">
                <a:solidFill>
                  <a:srgbClr val="1C1C1C"/>
                </a:solidFill>
                <a:latin typeface="Calibri" panose="020F0502020204030204" pitchFamily="34" charset="0"/>
              </a:rPr>
              <a:t>To sort the records in descending order (order by clause), we used the DESC keyword</a:t>
            </a:r>
            <a:endParaRPr lang="en-US" sz="1600" dirty="0">
              <a:solidFill>
                <a:srgbClr val="1C1C1C"/>
              </a:solidFill>
              <a:latin typeface="Calibri" panose="020F050202020403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342F6762-156E-6DBF-0D2F-FD35FD0323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009" y="1955800"/>
            <a:ext cx="10651981" cy="26924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txBox="1"/>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rgbClr val="0B49CB"/>
                </a:solidFill>
                <a:latin typeface="Abadi"/>
              </a:rPr>
              <a:t>Screenshot of Folium Map with Marked Launch sites</a:t>
            </a:r>
          </a:p>
        </p:txBody>
      </p:sp>
      <p:sp>
        <p:nvSpPr>
          <p:cNvPr id="5" name="Content Placeholder 4"/>
          <p:cNvSpPr>
            <a:spLocks noGrp="1"/>
          </p:cNvSpPr>
          <p:nvPr>
            <p:ph idx="4294967295"/>
          </p:nvPr>
        </p:nvSpPr>
        <p:spPr>
          <a:xfrm>
            <a:off x="838190" y="1253331"/>
            <a:ext cx="10515600" cy="4351338"/>
          </a:xfrm>
          <a:prstGeom prst="rect">
            <a:avLst/>
          </a:prstGeom>
        </p:spPr>
        <p:txBody>
          <a:bodyPr vert="horz" lIns="91440" tIns="45720" rIns="91440" bIns="45720" rtlCol="0">
            <a:normAutofit/>
          </a:bodyPr>
          <a:lstStyle/>
          <a:p>
            <a:pPr algn="just">
              <a:spcBef>
                <a:spcPts val="1400"/>
              </a:spcBef>
            </a:pPr>
            <a:r>
              <a:rPr lang="en-US" sz="2400" b="1" dirty="0"/>
              <a:t>Replace &lt;Folium map screenshot 1&gt; title with an appropriate title</a:t>
            </a:r>
          </a:p>
          <a:p>
            <a:pPr algn="just">
              <a:spcBef>
                <a:spcPts val="1400"/>
              </a:spcBef>
            </a:pPr>
            <a:r>
              <a:rPr lang="en-US" sz="2400" dirty="0"/>
              <a:t>Appropriate Title given ‘</a:t>
            </a:r>
            <a:r>
              <a:rPr lang="en-US" sz="2400" b="1" dirty="0">
                <a:solidFill>
                  <a:schemeClr val="tx1"/>
                </a:solidFill>
                <a:latin typeface="+mj-lt"/>
                <a:ea typeface="+mj-ea"/>
                <a:cs typeface="+mj-cs"/>
              </a:rPr>
              <a:t>Screenshot of Folium Map with Marked Launch sites’</a:t>
            </a:r>
            <a:endParaRPr lang="en-US" sz="2400" dirty="0"/>
          </a:p>
          <a:p>
            <a:pPr algn="just">
              <a:spcBef>
                <a:spcPts val="1400"/>
              </a:spcBef>
            </a:pPr>
            <a:r>
              <a:rPr lang="en-US" sz="2400" b="1" dirty="0"/>
              <a:t>Explore the generated folium map and make a proper screenshot to include all launch sites’ location markers on a global map</a:t>
            </a:r>
          </a:p>
          <a:p>
            <a:pPr algn="just">
              <a:spcBef>
                <a:spcPts val="1400"/>
              </a:spcBef>
            </a:pPr>
            <a:r>
              <a:rPr lang="en-US" sz="2400" dirty="0"/>
              <a:t>Screenshot is pasted in the following slide</a:t>
            </a:r>
          </a:p>
          <a:p>
            <a:pPr algn="just">
              <a:spcBef>
                <a:spcPts val="1400"/>
              </a:spcBef>
            </a:pPr>
            <a:r>
              <a:rPr lang="en-US" sz="2400" b="1" dirty="0"/>
              <a:t>Explain the important elements and findings on the screenshot</a:t>
            </a:r>
          </a:p>
          <a:p>
            <a:pPr algn="just"/>
            <a:r>
              <a:rPr lang="en-US" sz="2400" dirty="0"/>
              <a:t>All the four launch sites viz., CC AFS LC-40, CC AFS SLC-40, KSC LC-39A and VAFB SLC-4E are marked and labelled in the map.</a:t>
            </a:r>
          </a:p>
        </p:txBody>
      </p:sp>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52</a:t>
            </a:fld>
            <a:endParaRPr lang="en-US" sz="1200">
              <a:solidFill>
                <a:schemeClr val="tx1">
                  <a:lumMod val="50000"/>
                  <a:lumOff val="50000"/>
                </a:schemeClr>
              </a:solidFill>
              <a:latin typeface="Calibri" panose="020F050202020403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E5222-53FC-6966-DAE1-6D61EC2569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400" y="520700"/>
            <a:ext cx="10922000" cy="5727700"/>
          </a:xfrm>
          <a:prstGeom prst="rect">
            <a:avLst/>
          </a:prstGeom>
        </p:spPr>
      </p:pic>
    </p:spTree>
    <p:extLst>
      <p:ext uri="{BB962C8B-B14F-4D97-AF65-F5344CB8AC3E}">
        <p14:creationId xmlns:p14="http://schemas.microsoft.com/office/powerpoint/2010/main" val="2642041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54</a:t>
            </a:fld>
            <a:endParaRPr lang="en-US" dirty="0"/>
          </a:p>
        </p:txBody>
      </p:sp>
      <p:sp>
        <p:nvSpPr>
          <p:cNvPr id="5" name="Content Placeholder 4"/>
          <p:cNvSpPr>
            <a:spLocks noGrp="1"/>
          </p:cNvSpPr>
          <p:nvPr>
            <p:ph idx="4294967295"/>
          </p:nvPr>
        </p:nvSpPr>
        <p:spPr>
          <a:xfrm>
            <a:off x="770010" y="1241267"/>
            <a:ext cx="10515600" cy="4351338"/>
          </a:xfrm>
          <a:prstGeom prst="rect">
            <a:avLst/>
          </a:prstGeom>
        </p:spPr>
        <p:txBody>
          <a:bodyPr lIns="91440" tIns="45720" rIns="91440" bIns="45720" anchor="t">
            <a:normAutofit lnSpcReduction="10000"/>
          </a:bodyPr>
          <a:lstStyle/>
          <a:p>
            <a:pPr algn="just">
              <a:lnSpc>
                <a:spcPct val="100000"/>
              </a:lnSpc>
              <a:spcBef>
                <a:spcPts val="1400"/>
              </a:spcBef>
            </a:pPr>
            <a:r>
              <a:rPr lang="en-US" sz="2400" b="1" dirty="0">
                <a:solidFill>
                  <a:schemeClr val="accent3">
                    <a:lumMod val="25000"/>
                  </a:schemeClr>
                </a:solidFill>
                <a:cs typeface="Calibri" panose="020F0502020204030204" pitchFamily="34" charset="0"/>
              </a:rPr>
              <a:t>Replace &lt;Folium map screenshot 2&gt; title with an appropriate title</a:t>
            </a:r>
          </a:p>
          <a:p>
            <a:pPr algn="just">
              <a:lnSpc>
                <a:spcPct val="100000"/>
              </a:lnSpc>
              <a:spcBef>
                <a:spcPts val="1400"/>
              </a:spcBef>
            </a:pPr>
            <a:r>
              <a:rPr lang="en-US" sz="2400" dirty="0">
                <a:cs typeface="Calibri" panose="020F0502020204030204" pitchFamily="34" charset="0"/>
              </a:rPr>
              <a:t>Appropriate Title given  ‘</a:t>
            </a:r>
            <a:r>
              <a:rPr lang="en-US" sz="2400" dirty="0">
                <a:solidFill>
                  <a:schemeClr val="tx1"/>
                </a:solidFill>
                <a:ea typeface="+mj-ea"/>
                <a:cs typeface="Calibri" panose="020F0502020204030204" pitchFamily="34" charset="0"/>
              </a:rPr>
              <a:t>Screenshot of Folium Map with Color </a:t>
            </a:r>
            <a:r>
              <a:rPr lang="en-US" sz="2400" dirty="0">
                <a:ea typeface="+mj-ea"/>
                <a:cs typeface="Calibri" panose="020F0502020204030204" pitchFamily="34" charset="0"/>
              </a:rPr>
              <a:t>Labeled Launch Outcomes’</a:t>
            </a:r>
            <a:endParaRPr lang="en-US" sz="2400" dirty="0">
              <a:solidFill>
                <a:schemeClr val="accent3">
                  <a:lumMod val="25000"/>
                </a:schemeClr>
              </a:solidFill>
              <a:cs typeface="Calibri" panose="020F0502020204030204" pitchFamily="34" charset="0"/>
            </a:endParaRPr>
          </a:p>
          <a:p>
            <a:pPr algn="just">
              <a:lnSpc>
                <a:spcPct val="100000"/>
              </a:lnSpc>
              <a:spcBef>
                <a:spcPts val="1400"/>
              </a:spcBef>
            </a:pPr>
            <a:r>
              <a:rPr lang="en-US" sz="2400" b="1" dirty="0">
                <a:solidFill>
                  <a:schemeClr val="accent3">
                    <a:lumMod val="25000"/>
                  </a:schemeClr>
                </a:solidFill>
                <a:ea typeface="+mn-lt"/>
                <a:cs typeface="Calibri" panose="020F0502020204030204" pitchFamily="34" charset="0"/>
              </a:rPr>
              <a:t>Explore the folium</a:t>
            </a:r>
            <a:r>
              <a:rPr lang="en-US" sz="2400" b="1" dirty="0">
                <a:solidFill>
                  <a:schemeClr val="accent3">
                    <a:lumMod val="25000"/>
                  </a:schemeClr>
                </a:solidFill>
                <a:cs typeface="Calibri" panose="020F0502020204030204" pitchFamily="34" charset="0"/>
              </a:rPr>
              <a:t> map and make a proper screenshot to show the color-labeled launch outcomes on the map</a:t>
            </a:r>
          </a:p>
          <a:p>
            <a:pPr algn="just">
              <a:lnSpc>
                <a:spcPct val="100000"/>
              </a:lnSpc>
              <a:spcBef>
                <a:spcPts val="1400"/>
              </a:spcBef>
            </a:pPr>
            <a:r>
              <a:rPr lang="en-US" sz="2400" dirty="0">
                <a:cs typeface="Calibri" panose="020F0502020204030204" pitchFamily="34" charset="0"/>
              </a:rPr>
              <a:t>Screenshot is pasted in the following slide</a:t>
            </a:r>
            <a:endParaRPr lang="en-US" sz="2400" dirty="0">
              <a:solidFill>
                <a:schemeClr val="accent3">
                  <a:lumMod val="25000"/>
                </a:schemeClr>
              </a:solidFill>
              <a:cs typeface="Calibri" panose="020F0502020204030204" pitchFamily="34" charset="0"/>
            </a:endParaRPr>
          </a:p>
          <a:p>
            <a:pPr algn="just">
              <a:lnSpc>
                <a:spcPct val="100000"/>
              </a:lnSpc>
              <a:spcBef>
                <a:spcPts val="1400"/>
              </a:spcBef>
            </a:pPr>
            <a:r>
              <a:rPr lang="en-US" sz="2400" b="1" dirty="0">
                <a:solidFill>
                  <a:schemeClr val="accent3">
                    <a:lumMod val="25000"/>
                  </a:schemeClr>
                </a:solidFill>
                <a:cs typeface="Calibri" panose="020F0502020204030204" pitchFamily="34" charset="0"/>
              </a:rPr>
              <a:t>Explain the important elements and findings on the screenshot</a:t>
            </a:r>
          </a:p>
          <a:p>
            <a:pPr algn="just">
              <a:spcBef>
                <a:spcPts val="1400"/>
              </a:spcBef>
            </a:pPr>
            <a:r>
              <a:rPr lang="en-US" sz="2400" dirty="0">
                <a:solidFill>
                  <a:schemeClr val="accent3">
                    <a:lumMod val="25000"/>
                  </a:schemeClr>
                </a:solidFill>
                <a:cs typeface="Calibri" panose="020F0502020204030204" pitchFamily="34" charset="0"/>
              </a:rPr>
              <a:t>The launch outcomes of launches from the launch site ‘</a:t>
            </a:r>
            <a:r>
              <a:rPr lang="en-US" sz="2400" dirty="0"/>
              <a:t>CC AFS SLC-40</a:t>
            </a:r>
            <a:r>
              <a:rPr lang="en-US" sz="2400" dirty="0">
                <a:solidFill>
                  <a:schemeClr val="accent3">
                    <a:lumMod val="25000"/>
                  </a:schemeClr>
                </a:solidFill>
                <a:cs typeface="Calibri" panose="020F0502020204030204" pitchFamily="34" charset="0"/>
              </a:rPr>
              <a:t>‘ is displayed in the screen shot and it shows 7 successful launches and 19 unsuccessful launches.</a:t>
            </a:r>
          </a:p>
        </p:txBody>
      </p:sp>
      <p:sp>
        <p:nvSpPr>
          <p:cNvPr id="8" name="Title 1"/>
          <p:cNvSpPr txBox="1"/>
          <p:nvPr/>
        </p:nvSpPr>
        <p:spPr>
          <a:xfrm>
            <a:off x="770010" y="2592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10000"/>
              </a:lnSpc>
              <a:spcAft>
                <a:spcPts val="600"/>
              </a:spcAft>
            </a:pPr>
            <a:r>
              <a:rPr lang="en-US" sz="2800" dirty="0">
                <a:solidFill>
                  <a:srgbClr val="0B49CB"/>
                </a:solidFill>
                <a:latin typeface="Abadi"/>
              </a:rPr>
              <a:t>Screenshot of Folium Map with Color Labeled Launch Outcomes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E9F593-1F08-C9E9-F6D1-9CB82648F8FF}"/>
              </a:ext>
            </a:extLst>
          </p:cNvPr>
          <p:cNvPicPr>
            <a:picLocks noChangeAspect="1"/>
          </p:cNvPicPr>
          <p:nvPr/>
        </p:nvPicPr>
        <p:blipFill>
          <a:blip r:embed="rId2"/>
          <a:stretch>
            <a:fillRect/>
          </a:stretch>
        </p:blipFill>
        <p:spPr>
          <a:xfrm>
            <a:off x="774700" y="558941"/>
            <a:ext cx="10820400" cy="5740117"/>
          </a:xfrm>
          <a:prstGeom prst="rect">
            <a:avLst/>
          </a:prstGeom>
        </p:spPr>
      </p:pic>
    </p:spTree>
    <p:extLst>
      <p:ext uri="{BB962C8B-B14F-4D97-AF65-F5344CB8AC3E}">
        <p14:creationId xmlns:p14="http://schemas.microsoft.com/office/powerpoint/2010/main" val="463756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p:cNvSpPr>
            <a:spLocks noGrp="1"/>
          </p:cNvSpPr>
          <p:nvPr>
            <p:ph idx="4294967295"/>
          </p:nvPr>
        </p:nvSpPr>
        <p:spPr>
          <a:xfrm>
            <a:off x="770010" y="1690688"/>
            <a:ext cx="10687962" cy="4314825"/>
          </a:xfrm>
          <a:prstGeom prst="rect">
            <a:avLst/>
          </a:prstGeom>
        </p:spPr>
        <p:txBody>
          <a:bodyPr lIns="91440" tIns="45720" rIns="91440" bIns="45720" anchor="t">
            <a:normAutofit fontScale="85000" lnSpcReduction="20000"/>
          </a:bodyPr>
          <a:lstStyle/>
          <a:p>
            <a:pPr algn="just">
              <a:lnSpc>
                <a:spcPct val="100000"/>
              </a:lnSpc>
              <a:spcBef>
                <a:spcPts val="1400"/>
              </a:spcBef>
            </a:pPr>
            <a:r>
              <a:rPr lang="en-US" sz="3200" b="1" dirty="0">
                <a:ea typeface="+mj-ea"/>
                <a:cs typeface="Calibri" panose="020F0502020204030204" pitchFamily="34" charset="0"/>
              </a:rPr>
              <a:t>Replace &lt;Folium map screenshot 3&gt; title with an appropriate title</a:t>
            </a:r>
            <a:endParaRPr lang="en-US" sz="3100" b="1" dirty="0">
              <a:solidFill>
                <a:schemeClr val="accent3">
                  <a:lumMod val="25000"/>
                </a:schemeClr>
              </a:solidFill>
              <a:latin typeface="Abadi"/>
            </a:endParaRPr>
          </a:p>
          <a:p>
            <a:pPr algn="just">
              <a:lnSpc>
                <a:spcPct val="100000"/>
              </a:lnSpc>
              <a:spcBef>
                <a:spcPts val="1400"/>
              </a:spcBef>
            </a:pPr>
            <a:r>
              <a:rPr lang="en-US" sz="3100" dirty="0">
                <a:cs typeface="Calibri" panose="020F0502020204030204" pitchFamily="34" charset="0"/>
              </a:rPr>
              <a:t>Appropriate Title given ‘</a:t>
            </a:r>
            <a:r>
              <a:rPr lang="en-US" sz="3100" dirty="0">
                <a:solidFill>
                  <a:schemeClr val="tx1"/>
                </a:solidFill>
                <a:ea typeface="+mj-ea"/>
                <a:cs typeface="Calibri" panose="020F0502020204030204" pitchFamily="34" charset="0"/>
              </a:rPr>
              <a:t>Screenshot of Folium Map showing proximities </a:t>
            </a:r>
            <a:r>
              <a:rPr lang="en-US" sz="3100" dirty="0">
                <a:ea typeface="+mj-ea"/>
                <a:cs typeface="Calibri" panose="020F0502020204030204" pitchFamily="34" charset="0"/>
              </a:rPr>
              <a:t>such as railway, highway and coastline </a:t>
            </a:r>
            <a:r>
              <a:rPr lang="en-US" sz="3100" dirty="0">
                <a:solidFill>
                  <a:schemeClr val="tx1"/>
                </a:solidFill>
                <a:ea typeface="+mj-ea"/>
                <a:cs typeface="Calibri" panose="020F0502020204030204" pitchFamily="34" charset="0"/>
              </a:rPr>
              <a:t>with distance displayed</a:t>
            </a:r>
            <a:r>
              <a:rPr lang="en-US" sz="3100" dirty="0">
                <a:ea typeface="+mj-ea"/>
                <a:cs typeface="Calibri" panose="020F0502020204030204" pitchFamily="34" charset="0"/>
              </a:rPr>
              <a:t>’</a:t>
            </a:r>
            <a:endParaRPr lang="en-US" sz="3100" dirty="0">
              <a:solidFill>
                <a:schemeClr val="accent3">
                  <a:lumMod val="25000"/>
                </a:schemeClr>
              </a:solidFill>
              <a:cs typeface="Calibri" panose="020F0502020204030204" pitchFamily="34" charset="0"/>
            </a:endParaRPr>
          </a:p>
          <a:p>
            <a:pPr algn="just">
              <a:lnSpc>
                <a:spcPct val="100000"/>
              </a:lnSpc>
              <a:spcBef>
                <a:spcPts val="1400"/>
              </a:spcBef>
            </a:pPr>
            <a:r>
              <a:rPr lang="en-US" sz="3100" b="1"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p>
          <a:p>
            <a:pPr algn="just">
              <a:lnSpc>
                <a:spcPct val="100000"/>
              </a:lnSpc>
              <a:spcBef>
                <a:spcPts val="1400"/>
              </a:spcBef>
            </a:pPr>
            <a:r>
              <a:rPr lang="en-US" sz="3100" dirty="0">
                <a:cs typeface="Calibri" panose="020F0502020204030204" pitchFamily="34" charset="0"/>
              </a:rPr>
              <a:t>Screenshot is pasted in the following slide</a:t>
            </a:r>
            <a:endParaRPr lang="en-US" sz="3100" dirty="0">
              <a:solidFill>
                <a:schemeClr val="accent3">
                  <a:lumMod val="25000"/>
                </a:schemeClr>
              </a:solidFill>
              <a:cs typeface="Calibri" panose="020F0502020204030204" pitchFamily="34" charset="0"/>
            </a:endParaRPr>
          </a:p>
          <a:p>
            <a:pPr algn="just">
              <a:lnSpc>
                <a:spcPct val="100000"/>
              </a:lnSpc>
              <a:spcBef>
                <a:spcPts val="1400"/>
              </a:spcBef>
            </a:pPr>
            <a:r>
              <a:rPr lang="en-US" sz="3100" b="1" dirty="0">
                <a:solidFill>
                  <a:schemeClr val="accent3">
                    <a:lumMod val="25000"/>
                  </a:schemeClr>
                </a:solidFill>
                <a:cs typeface="Calibri" panose="020F0502020204030204" pitchFamily="34" charset="0"/>
              </a:rPr>
              <a:t>Explain the important elements and findings on the screenshot</a:t>
            </a:r>
          </a:p>
          <a:p>
            <a:pPr algn="just">
              <a:lnSpc>
                <a:spcPct val="100000"/>
              </a:lnSpc>
              <a:spcBef>
                <a:spcPts val="1400"/>
              </a:spcBef>
            </a:pPr>
            <a:r>
              <a:rPr lang="en-US" sz="3100" dirty="0">
                <a:cs typeface="Calibri" panose="020F0502020204030204" pitchFamily="34" charset="0"/>
              </a:rPr>
              <a:t>We find that the launch site has proximity to the railway, highway and coastline with distance of 1.28 kms 0.58 kms and 0.86 kms respectively.</a:t>
            </a:r>
          </a:p>
        </p:txBody>
      </p:sp>
      <p:sp>
        <p:nvSpPr>
          <p:cNvPr id="8" name="Title 1"/>
          <p:cNvSpPr txBox="1"/>
          <p:nvPr/>
        </p:nvSpPr>
        <p:spPr>
          <a:xfrm>
            <a:off x="770011" y="292100"/>
            <a:ext cx="10515600" cy="7955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lnSpc>
                <a:spcPct val="100000"/>
              </a:lnSpc>
              <a:spcAft>
                <a:spcPts val="600"/>
              </a:spcAft>
            </a:pPr>
            <a:r>
              <a:rPr lang="en-US" sz="2800" dirty="0">
                <a:solidFill>
                  <a:srgbClr val="0B49CB"/>
                </a:solidFill>
                <a:latin typeface="Abadi"/>
              </a:rPr>
              <a:t>Screenshot of Folium Map showing proximities such as railway, highway and coastline with distance displayed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596D55-0FB8-0490-0116-91E5CE88CAC4}"/>
              </a:ext>
            </a:extLst>
          </p:cNvPr>
          <p:cNvPicPr>
            <a:picLocks noChangeAspect="1"/>
          </p:cNvPicPr>
          <p:nvPr/>
        </p:nvPicPr>
        <p:blipFill>
          <a:blip r:embed="rId2"/>
          <a:stretch>
            <a:fillRect/>
          </a:stretch>
        </p:blipFill>
        <p:spPr>
          <a:xfrm>
            <a:off x="533400" y="203200"/>
            <a:ext cx="11163299" cy="6235700"/>
          </a:xfrm>
          <a:prstGeom prst="rect">
            <a:avLst/>
          </a:prstGeom>
        </p:spPr>
      </p:pic>
    </p:spTree>
    <p:extLst>
      <p:ext uri="{BB962C8B-B14F-4D97-AF65-F5344CB8AC3E}">
        <p14:creationId xmlns:p14="http://schemas.microsoft.com/office/powerpoint/2010/main" val="28109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p:cNvSpPr>
            <a:spLocks noGrp="1"/>
          </p:cNvSpPr>
          <p:nvPr>
            <p:ph idx="4294967295"/>
          </p:nvPr>
        </p:nvSpPr>
        <p:spPr>
          <a:xfrm>
            <a:off x="770010" y="1253331"/>
            <a:ext cx="10687962" cy="4772242"/>
          </a:xfrm>
          <a:prstGeom prst="rect">
            <a:avLst/>
          </a:prstGeom>
        </p:spPr>
        <p:txBody>
          <a:bodyPr lIns="91440" tIns="45720" rIns="91440" bIns="45720" anchor="t">
            <a:normAutofit/>
          </a:bodyPr>
          <a:lstStyle/>
          <a:p>
            <a:pPr algn="just">
              <a:lnSpc>
                <a:spcPct val="100000"/>
              </a:lnSpc>
              <a:spcBef>
                <a:spcPts val="1400"/>
              </a:spcBef>
            </a:pPr>
            <a:r>
              <a:rPr lang="en-US" sz="2200" b="1" dirty="0">
                <a:solidFill>
                  <a:schemeClr val="accent3">
                    <a:lumMod val="25000"/>
                  </a:schemeClr>
                </a:solidFill>
                <a:latin typeface="Abadi"/>
              </a:rPr>
              <a:t>Replace &lt;Dashboard screenshot 1&gt; title with an appropriate title</a:t>
            </a:r>
          </a:p>
          <a:p>
            <a:pPr algn="just">
              <a:lnSpc>
                <a:spcPct val="100000"/>
              </a:lnSpc>
              <a:spcBef>
                <a:spcPts val="1400"/>
              </a:spcBef>
            </a:pPr>
            <a:r>
              <a:rPr lang="en-US" sz="2400" dirty="0">
                <a:cs typeface="Calibri" panose="020F0502020204030204" pitchFamily="34" charset="0"/>
              </a:rPr>
              <a:t>Appropriate Title given ‘</a:t>
            </a:r>
            <a:r>
              <a:rPr lang="en-US" sz="2400" dirty="0">
                <a:solidFill>
                  <a:schemeClr val="tx1"/>
                </a:solidFill>
                <a:ea typeface="+mj-ea"/>
                <a:cs typeface="Calibri" panose="020F0502020204030204" pitchFamily="34" charset="0"/>
              </a:rPr>
              <a:t>Screenshot of Interactive Dashboard of launch success </a:t>
            </a:r>
            <a:r>
              <a:rPr lang="en-US" sz="2400" dirty="0">
                <a:ea typeface="+mj-ea"/>
                <a:cs typeface="Calibri" panose="020F0502020204030204" pitchFamily="34" charset="0"/>
              </a:rPr>
              <a:t>for all sites’</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b="1" dirty="0">
                <a:solidFill>
                  <a:schemeClr val="accent3">
                    <a:lumMod val="25000"/>
                  </a:schemeClr>
                </a:solidFill>
                <a:latin typeface="Abadi"/>
              </a:rPr>
              <a:t>Show the screenshot of launch success count for all sites, in a </a:t>
            </a:r>
            <a:r>
              <a:rPr lang="en-US" sz="2200" b="1" dirty="0" err="1">
                <a:solidFill>
                  <a:schemeClr val="accent3">
                    <a:lumMod val="25000"/>
                  </a:schemeClr>
                </a:solidFill>
                <a:latin typeface="Abadi"/>
              </a:rPr>
              <a:t>piechart</a:t>
            </a:r>
            <a:endParaRPr lang="en-US" sz="2200" b="1" dirty="0">
              <a:solidFill>
                <a:schemeClr val="accent3">
                  <a:lumMod val="25000"/>
                </a:schemeClr>
              </a:solidFill>
              <a:latin typeface="Abadi"/>
            </a:endParaRPr>
          </a:p>
          <a:p>
            <a:pPr algn="just">
              <a:lnSpc>
                <a:spcPct val="100000"/>
              </a:lnSpc>
              <a:spcBef>
                <a:spcPts val="1400"/>
              </a:spcBef>
            </a:pPr>
            <a:r>
              <a:rPr lang="en-US" sz="2400" dirty="0">
                <a:cs typeface="Calibri" panose="020F0502020204030204" pitchFamily="34" charset="0"/>
              </a:rPr>
              <a:t>Screenshot is pasted in the following slide</a:t>
            </a:r>
            <a:endParaRPr lang="en-US" sz="2200" dirty="0">
              <a:solidFill>
                <a:schemeClr val="accent3">
                  <a:lumMod val="25000"/>
                </a:schemeClr>
              </a:solidFill>
              <a:latin typeface="Abadi"/>
            </a:endParaRPr>
          </a:p>
          <a:p>
            <a:pPr algn="just">
              <a:lnSpc>
                <a:spcPct val="100000"/>
              </a:lnSpc>
              <a:spcBef>
                <a:spcPts val="1400"/>
              </a:spcBef>
            </a:pPr>
            <a:r>
              <a:rPr lang="en-US" sz="2200" b="1" dirty="0">
                <a:solidFill>
                  <a:schemeClr val="accent3">
                    <a:lumMod val="25000"/>
                  </a:schemeClr>
                </a:solidFill>
                <a:latin typeface="Abadi"/>
              </a:rPr>
              <a:t>Explain the important elements and findings on the screenshot</a:t>
            </a:r>
            <a:endParaRPr lang="en-US" b="1"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different percentages of launch success for different sites viz. </a:t>
            </a:r>
            <a:r>
              <a:rPr lang="en-US" sz="2000" dirty="0"/>
              <a:t>KSC LC-39A, CC AFS LC-40, VAFB SLC-4E and CC AFS SLC-40 are 41.7%, 29.2%, 16.7% and 12.5% respectively. The findings from the screen shot are that the highest launch success happened for KSC LC-39A site.</a:t>
            </a: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0" y="2465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Screenshot of Interactive Dashboard of launch success for all sites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852807"/>
            <a:ext cx="10723944" cy="557440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50000"/>
                  </a:schemeClr>
                </a:solidFill>
                <a:latin typeface="Abadi"/>
              </a:rPr>
              <a:t>Data was collected using SpaceX REST API (</a:t>
            </a:r>
            <a:r>
              <a:rPr lang="en-US" sz="7600" dirty="0" err="1">
                <a:solidFill>
                  <a:schemeClr val="bg2">
                    <a:lumMod val="50000"/>
                  </a:schemeClr>
                </a:solidFill>
                <a:latin typeface="Abadi"/>
              </a:rPr>
              <a:t>api.spaceXdata.com</a:t>
            </a:r>
            <a:r>
              <a:rPr lang="en-US" sz="7600" dirty="0">
                <a:solidFill>
                  <a:schemeClr val="bg2">
                    <a:lumMod val="50000"/>
                  </a:schemeClr>
                </a:solidFill>
                <a:latin typeface="Abadi"/>
              </a:rPr>
              <a:t>/v4/) and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related wiki pages </a:t>
            </a: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50000"/>
                  </a:schemeClr>
                </a:solidFill>
                <a:latin typeface="Abadi"/>
              </a:rPr>
              <a:t>Wrangling done using an API, Sampling data and dealing with Nulls, (by getting booster version, launch site, Payload Data, Core Data) and converting landing outcomes to classes y</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600" dirty="0">
                <a:solidFill>
                  <a:schemeClr val="bg2">
                    <a:lumMod val="50000"/>
                  </a:schemeClr>
                </a:solidFill>
                <a:latin typeface="Abadi"/>
              </a:rPr>
              <a:t>By preprocessing, allowing us to standardize our data and </a:t>
            </a:r>
            <a:r>
              <a:rPr lang="en-US" sz="7600" dirty="0" err="1">
                <a:solidFill>
                  <a:schemeClr val="bg2">
                    <a:lumMod val="50000"/>
                  </a:schemeClr>
                </a:solidFill>
                <a:latin typeface="Abadi"/>
              </a:rPr>
              <a:t>train_test_split</a:t>
            </a:r>
            <a:r>
              <a:rPr lang="en-US" sz="7600" dirty="0">
                <a:solidFill>
                  <a:schemeClr val="bg2">
                    <a:lumMod val="50000"/>
                  </a:schemeClr>
                </a:solidFill>
                <a:latin typeface="Abadi"/>
              </a:rPr>
              <a:t>, allowing us to train split our data into training and testing data. Find hyperparameters and determine the model with best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5155E9-066B-BAD6-9204-10D354827B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500" y="304800"/>
            <a:ext cx="11557000" cy="6070600"/>
          </a:xfrm>
          <a:prstGeom prst="rect">
            <a:avLst/>
          </a:prstGeom>
        </p:spPr>
      </p:pic>
    </p:spTree>
    <p:extLst>
      <p:ext uri="{BB962C8B-B14F-4D97-AF65-F5344CB8AC3E}">
        <p14:creationId xmlns:p14="http://schemas.microsoft.com/office/powerpoint/2010/main" val="3451696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p:cNvSpPr>
            <a:spLocks noGrp="1"/>
          </p:cNvSpPr>
          <p:nvPr>
            <p:ph idx="4294967295"/>
          </p:nvPr>
        </p:nvSpPr>
        <p:spPr>
          <a:xfrm>
            <a:off x="716035" y="1253331"/>
            <a:ext cx="10637765" cy="4351338"/>
          </a:xfrm>
          <a:prstGeom prst="rect">
            <a:avLst/>
          </a:prstGeom>
        </p:spPr>
        <p:txBody>
          <a:bodyPr lIns="91440" tIns="45720" rIns="91440" bIns="45720" anchor="t">
            <a:normAutofit/>
          </a:bodyPr>
          <a:lstStyle/>
          <a:p>
            <a:pPr>
              <a:lnSpc>
                <a:spcPct val="100000"/>
              </a:lnSpc>
              <a:spcBef>
                <a:spcPts val="1400"/>
              </a:spcBef>
            </a:pPr>
            <a:r>
              <a:rPr lang="en-US" sz="2200" b="1" dirty="0">
                <a:solidFill>
                  <a:schemeClr val="accent3">
                    <a:lumMod val="25000"/>
                  </a:schemeClr>
                </a:solidFill>
                <a:latin typeface="Abadi"/>
              </a:rPr>
              <a:t>Replace &lt;Dashboard screenshot 2&gt; title with an appropriate title</a:t>
            </a:r>
          </a:p>
          <a:p>
            <a:pPr>
              <a:lnSpc>
                <a:spcPct val="100000"/>
              </a:lnSpc>
              <a:spcBef>
                <a:spcPts val="1400"/>
              </a:spcBef>
            </a:pPr>
            <a:r>
              <a:rPr lang="en-US" sz="2200" dirty="0">
                <a:solidFill>
                  <a:schemeClr val="accent3">
                    <a:lumMod val="25000"/>
                  </a:schemeClr>
                </a:solidFill>
                <a:latin typeface="Abadi"/>
              </a:rPr>
              <a:t>Appropriate Title given ‘Screenshot of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launch site with highest launch success ratio’</a:t>
            </a:r>
          </a:p>
          <a:p>
            <a:pPr>
              <a:lnSpc>
                <a:spcPct val="100000"/>
              </a:lnSpc>
              <a:spcBef>
                <a:spcPts val="1400"/>
              </a:spcBef>
            </a:pPr>
            <a:r>
              <a:rPr lang="en-US" sz="2200" b="1" dirty="0">
                <a:solidFill>
                  <a:schemeClr val="accent3">
                    <a:lumMod val="25000"/>
                  </a:schemeClr>
                </a:solidFill>
                <a:latin typeface="Abadi"/>
              </a:rPr>
              <a:t>Show the screenshot of the </a:t>
            </a:r>
            <a:r>
              <a:rPr lang="en-US" sz="2200" b="1" dirty="0" err="1">
                <a:solidFill>
                  <a:schemeClr val="accent3">
                    <a:lumMod val="25000"/>
                  </a:schemeClr>
                </a:solidFill>
                <a:latin typeface="Abadi"/>
              </a:rPr>
              <a:t>piechart</a:t>
            </a:r>
            <a:r>
              <a:rPr lang="en-US" sz="2200" b="1" dirty="0">
                <a:solidFill>
                  <a:schemeClr val="accent3">
                    <a:lumMod val="25000"/>
                  </a:schemeClr>
                </a:solidFill>
                <a:latin typeface="Abadi"/>
              </a:rPr>
              <a:t> for the launch site with highest launch success ratio</a:t>
            </a:r>
            <a:endParaRPr lang="en-US" b="1"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Screenshot is pasted in the following slide</a:t>
            </a:r>
          </a:p>
          <a:p>
            <a:pPr>
              <a:lnSpc>
                <a:spcPct val="100000"/>
              </a:lnSpc>
              <a:spcBef>
                <a:spcPts val="1400"/>
              </a:spcBef>
            </a:pPr>
            <a:r>
              <a:rPr lang="en-US" sz="2200" b="1" dirty="0">
                <a:solidFill>
                  <a:schemeClr val="accent3">
                    <a:lumMod val="25000"/>
                  </a:schemeClr>
                </a:solidFill>
                <a:latin typeface="Abadi"/>
              </a:rPr>
              <a:t>Explain the important elements and findings on the screenshot</a:t>
            </a:r>
            <a:endParaRPr lang="en-US" b="1" dirty="0">
              <a:solidFill>
                <a:schemeClr val="accent3">
                  <a:lumMod val="25000"/>
                </a:schemeClr>
              </a:solidFill>
              <a:latin typeface="Abadi"/>
            </a:endParaRPr>
          </a:p>
          <a:p>
            <a:pPr algn="just">
              <a:lnSpc>
                <a:spcPct val="110000"/>
              </a:lnSpc>
              <a:spcBef>
                <a:spcPts val="1400"/>
              </a:spcBef>
            </a:pPr>
            <a:r>
              <a:rPr lang="en-US" sz="2200" dirty="0">
                <a:solidFill>
                  <a:schemeClr val="accent3">
                    <a:lumMod val="25000"/>
                  </a:schemeClr>
                </a:solidFill>
                <a:latin typeface="Abadi"/>
              </a:rPr>
              <a:t>The launch site with highest launch success ratio is KSC LC-39A with the successful launches being 76.9% and the unsuccessful launches being 23.1%.</a:t>
            </a:r>
          </a:p>
        </p:txBody>
      </p:sp>
      <p:sp>
        <p:nvSpPr>
          <p:cNvPr id="8" name="Title 1"/>
          <p:cNvSpPr txBox="1"/>
          <p:nvPr/>
        </p:nvSpPr>
        <p:spPr>
          <a:xfrm>
            <a:off x="734027" y="131988"/>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Screenshot of </a:t>
            </a:r>
            <a:r>
              <a:rPr lang="en-US" dirty="0" err="1">
                <a:solidFill>
                  <a:srgbClr val="0B49CB"/>
                </a:solidFill>
                <a:latin typeface="Abadi"/>
              </a:rPr>
              <a:t>piechart</a:t>
            </a:r>
            <a:r>
              <a:rPr lang="en-US" dirty="0">
                <a:solidFill>
                  <a:srgbClr val="0B49CB"/>
                </a:solidFill>
                <a:latin typeface="Abadi"/>
              </a:rPr>
              <a:t> for launch site with highest launch success ratio</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3F672-BBAA-2299-AE80-A49C1DC83F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8300" y="279400"/>
            <a:ext cx="11366500" cy="6070600"/>
          </a:xfrm>
          <a:prstGeom prst="rect">
            <a:avLst/>
          </a:prstGeom>
        </p:spPr>
      </p:pic>
    </p:spTree>
    <p:extLst>
      <p:ext uri="{BB962C8B-B14F-4D97-AF65-F5344CB8AC3E}">
        <p14:creationId xmlns:p14="http://schemas.microsoft.com/office/powerpoint/2010/main" val="2606899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4"/>
          <p:cNvSpPr>
            <a:spLocks noGrp="1"/>
          </p:cNvSpPr>
          <p:nvPr>
            <p:ph idx="4294967295"/>
          </p:nvPr>
        </p:nvSpPr>
        <p:spPr>
          <a:xfrm>
            <a:off x="770010" y="1253331"/>
            <a:ext cx="10687961" cy="4351338"/>
          </a:xfrm>
          <a:prstGeom prst="rect">
            <a:avLst/>
          </a:prstGeom>
        </p:spPr>
        <p:txBody>
          <a:bodyPr lIns="91440" tIns="45720" rIns="91440" bIns="45720" anchor="t">
            <a:normAutofit/>
          </a:bodyPr>
          <a:lstStyle/>
          <a:p>
            <a:pPr algn="just">
              <a:lnSpc>
                <a:spcPct val="100000"/>
              </a:lnSpc>
              <a:spcBef>
                <a:spcPts val="1400"/>
              </a:spcBef>
            </a:pPr>
            <a:r>
              <a:rPr lang="en-US" sz="2200" b="1" dirty="0">
                <a:solidFill>
                  <a:schemeClr val="accent3">
                    <a:lumMod val="25000"/>
                  </a:schemeClr>
                </a:solidFill>
                <a:latin typeface="Abadi" panose="020B0604020104020204" pitchFamily="34" charset="0"/>
              </a:rPr>
              <a:t>Replace &lt;Dashboard screenshot 3&gt; title with an appropriate title</a:t>
            </a:r>
          </a:p>
          <a:p>
            <a:pPr algn="just">
              <a:lnSpc>
                <a:spcPct val="100000"/>
              </a:lnSpc>
              <a:spcBef>
                <a:spcPts val="1400"/>
              </a:spcBef>
            </a:pPr>
            <a:r>
              <a:rPr lang="en-US" sz="2200" dirty="0">
                <a:solidFill>
                  <a:schemeClr val="accent3">
                    <a:lumMod val="25000"/>
                  </a:schemeClr>
                </a:solidFill>
                <a:latin typeface="Abadi"/>
              </a:rPr>
              <a:t>Appropriate Title given ‘Screenshot of Payload vs. Launch Outcome scatter plot for all sites’</a:t>
            </a:r>
          </a:p>
          <a:p>
            <a:pPr algn="just">
              <a:lnSpc>
                <a:spcPct val="100000"/>
              </a:lnSpc>
              <a:spcBef>
                <a:spcPts val="1400"/>
              </a:spcBef>
            </a:pPr>
            <a:r>
              <a:rPr lang="en-US" sz="2200" b="1"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gn="just">
              <a:lnSpc>
                <a:spcPct val="100000"/>
              </a:lnSpc>
              <a:spcBef>
                <a:spcPts val="1400"/>
              </a:spcBef>
            </a:pPr>
            <a:r>
              <a:rPr lang="en-US" sz="2200" dirty="0">
                <a:solidFill>
                  <a:schemeClr val="accent3">
                    <a:lumMod val="25000"/>
                  </a:schemeClr>
                </a:solidFill>
                <a:latin typeface="Abadi"/>
              </a:rPr>
              <a:t>Screenshot is pasted in the following slide</a:t>
            </a:r>
          </a:p>
          <a:p>
            <a:pPr algn="just">
              <a:lnSpc>
                <a:spcPct val="100000"/>
              </a:lnSpc>
              <a:spcBef>
                <a:spcPts val="1400"/>
              </a:spcBef>
            </a:pPr>
            <a:r>
              <a:rPr lang="en-US" sz="2200" b="1" dirty="0">
                <a:solidFill>
                  <a:schemeClr val="accent3">
                    <a:lumMod val="25000"/>
                  </a:schemeClr>
                </a:solidFill>
                <a:latin typeface="Abadi"/>
              </a:rPr>
              <a:t>Explain the important elements and findings on the screenshot, such as which payload range or booster version have the largest success rate, etc.</a:t>
            </a:r>
          </a:p>
          <a:p>
            <a:pPr algn="just">
              <a:lnSpc>
                <a:spcPct val="100000"/>
              </a:lnSpc>
              <a:spcBef>
                <a:spcPts val="1400"/>
              </a:spcBef>
            </a:pPr>
            <a:r>
              <a:rPr lang="en-US" sz="2200" dirty="0">
                <a:solidFill>
                  <a:schemeClr val="accent3">
                    <a:lumMod val="25000"/>
                  </a:schemeClr>
                </a:solidFill>
                <a:latin typeface="Abadi"/>
              </a:rPr>
              <a:t>Our findings are that the payload range ‘2500 to 5000’ and booster version ‘FT’ has the largest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Screenshot of Payload vs. Launch Outcome scatter plot for all sites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A5E756-5AE1-C2D9-2E31-8FE157673F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0735" y="406400"/>
            <a:ext cx="11139465" cy="5842000"/>
          </a:xfrm>
          <a:prstGeom prst="rect">
            <a:avLst/>
          </a:prstGeom>
        </p:spPr>
      </p:pic>
    </p:spTree>
    <p:extLst>
      <p:ext uri="{BB962C8B-B14F-4D97-AF65-F5344CB8AC3E}">
        <p14:creationId xmlns:p14="http://schemas.microsoft.com/office/powerpoint/2010/main" val="4280899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78789" y="6392720"/>
            <a:ext cx="2743200" cy="401638"/>
          </a:xfrm>
        </p:spPr>
        <p:txBody>
          <a:bodyPr/>
          <a:lstStyle/>
          <a:p>
            <a:fld id="{5075537C-CA84-1446-933C-8E9D027F9201}" type="slidenum">
              <a:rPr lang="en-US" smtClean="0"/>
              <a:t>66</a:t>
            </a:fld>
            <a:endParaRPr lang="en-US" dirty="0"/>
          </a:p>
        </p:txBody>
      </p:sp>
      <p:sp>
        <p:nvSpPr>
          <p:cNvPr id="5" name="Content Placeholder 4"/>
          <p:cNvSpPr>
            <a:spLocks noGrp="1"/>
          </p:cNvSpPr>
          <p:nvPr>
            <p:ph type="body" sz="half" idx="4294967295"/>
          </p:nvPr>
        </p:nvSpPr>
        <p:spPr>
          <a:xfrm>
            <a:off x="530827" y="591128"/>
            <a:ext cx="10891162" cy="5936672"/>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b="1" dirty="0">
                <a:solidFill>
                  <a:schemeClr val="accent3">
                    <a:lumMod val="25000"/>
                  </a:schemeClr>
                </a:solidFill>
                <a:latin typeface="Abadi"/>
              </a:rPr>
              <a:t>Visualize the built model accuracy for all built classification models, in a bar chart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gn="just">
              <a:lnSpc>
                <a:spcPct val="100000"/>
              </a:lnSpc>
              <a:spcBef>
                <a:spcPts val="1400"/>
              </a:spcBef>
            </a:pPr>
            <a:r>
              <a:rPr lang="en-US" sz="2200" b="1" dirty="0">
                <a:solidFill>
                  <a:schemeClr val="accent3">
                    <a:lumMod val="25000"/>
                  </a:schemeClr>
                </a:solidFill>
                <a:latin typeface="Abadi" panose="020B0604020104020204" pitchFamily="34" charset="0"/>
              </a:rPr>
              <a:t>Find which model has the highest classification accuracy : </a:t>
            </a:r>
            <a:r>
              <a:rPr lang="en-US" sz="2200" dirty="0">
                <a:solidFill>
                  <a:schemeClr val="accent3">
                    <a:lumMod val="25000"/>
                  </a:schemeClr>
                </a:solidFill>
                <a:latin typeface="Abadi" panose="020B0604020104020204" pitchFamily="34" charset="0"/>
              </a:rPr>
              <a:t>Decision Tree is the model that has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18608" y="14255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2D2C738-A1B9-7098-A6FF-5224BD04FF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827" y="889000"/>
            <a:ext cx="10942565" cy="50546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p:nvPr/>
        </p:nvSpPr>
        <p:spPr>
          <a:xfrm>
            <a:off x="254000" y="30480"/>
            <a:ext cx="4457700" cy="609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Confusion Matrix</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type="body" sz="half" idx="4294967295"/>
          </p:nvPr>
        </p:nvSpPr>
        <p:spPr>
          <a:xfrm>
            <a:off x="254000" y="670560"/>
            <a:ext cx="4864100" cy="5685790"/>
          </a:xfrm>
          <a:prstGeom prst="rect">
            <a:avLst/>
          </a:prstGeom>
        </p:spPr>
        <p:txBody>
          <a:bodyPr vert="horz" lIns="91440" tIns="45720" rIns="91440" bIns="45720" rtlCol="0" anchor="t">
            <a:normAutofit/>
          </a:bodyPr>
          <a:lstStyle/>
          <a:p>
            <a:pPr>
              <a:spcBef>
                <a:spcPts val="1400"/>
              </a:spcBef>
            </a:pPr>
            <a:r>
              <a:rPr lang="en-US" sz="2200" b="1" dirty="0"/>
              <a:t>Show the confusion matrix of the best performing model with an explanation </a:t>
            </a:r>
          </a:p>
          <a:p>
            <a:pPr>
              <a:spcBef>
                <a:spcPts val="1400"/>
              </a:spcBef>
            </a:pPr>
            <a:r>
              <a:rPr lang="en-US" sz="2200" dirty="0"/>
              <a:t>Confusion matrix of the best performing model i.e. Decision Tree placed alongside.</a:t>
            </a:r>
          </a:p>
          <a:p>
            <a:pPr>
              <a:spcBef>
                <a:spcPts val="1400"/>
              </a:spcBef>
            </a:pPr>
            <a:r>
              <a:rPr lang="en-US" sz="2200" dirty="0"/>
              <a:t>From the table below we can observe that the it is the best on account of highest accuracy of 0.8875.</a:t>
            </a:r>
          </a:p>
          <a:p>
            <a:pPr>
              <a:spcBef>
                <a:spcPts val="1400"/>
              </a:spcBef>
            </a:pPr>
            <a:r>
              <a:rPr lang="en-US" sz="2200" dirty="0"/>
              <a:t>The false positives are low indicating a good performance of the ML model.</a:t>
            </a:r>
          </a:p>
        </p:txBody>
      </p:sp>
      <p:pic>
        <p:nvPicPr>
          <p:cNvPr id="2" name="Picture 1">
            <a:extLst>
              <a:ext uri="{FF2B5EF4-FFF2-40B4-BE49-F238E27FC236}">
                <a16:creationId xmlns:a16="http://schemas.microsoft.com/office/drawing/2014/main" id="{1EB5CADB-6ABD-B807-04FA-A9A347407C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16083" y="640080"/>
            <a:ext cx="5780146" cy="5577840"/>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67</a:t>
            </a:fld>
            <a:endParaRPr lang="en-US" sz="1200">
              <a:solidFill>
                <a:schemeClr val="tx1">
                  <a:tint val="75000"/>
                </a:schemeClr>
              </a:solidFill>
              <a:latin typeface="+mn-lt"/>
            </a:endParaRPr>
          </a:p>
        </p:txBody>
      </p:sp>
      <p:pic>
        <p:nvPicPr>
          <p:cNvPr id="3" name="Picture 2">
            <a:extLst>
              <a:ext uri="{FF2B5EF4-FFF2-40B4-BE49-F238E27FC236}">
                <a16:creationId xmlns:a16="http://schemas.microsoft.com/office/drawing/2014/main" id="{1B3BB5D2-68C4-9AF0-4397-2E203D234169}"/>
              </a:ext>
            </a:extLst>
          </p:cNvPr>
          <p:cNvPicPr>
            <a:picLocks noChangeAspect="1"/>
          </p:cNvPicPr>
          <p:nvPr/>
        </p:nvPicPr>
        <p:blipFill>
          <a:blip r:embed="rId3"/>
          <a:stretch>
            <a:fillRect/>
          </a:stretch>
        </p:blipFill>
        <p:spPr>
          <a:xfrm>
            <a:off x="643278" y="4588256"/>
            <a:ext cx="3098800" cy="18034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68</a:t>
            </a:fld>
            <a:endParaRPr lang="en-US"/>
          </a:p>
        </p:txBody>
      </p:sp>
      <p:sp>
        <p:nvSpPr>
          <p:cNvPr id="5" name="Content Placeholder 3"/>
          <p:cNvSpPr>
            <a:spLocks noGrp="1"/>
          </p:cNvSpPr>
          <p:nvPr>
            <p:ph sz="half" idx="4294967295"/>
          </p:nvPr>
        </p:nvSpPr>
        <p:spPr>
          <a:xfrm>
            <a:off x="770011" y="1208940"/>
            <a:ext cx="10687961" cy="4816633"/>
          </a:xfrm>
          <a:prstGeom prst="rect">
            <a:avLst/>
          </a:prstGeom>
        </p:spPr>
        <p:txBody>
          <a:bodyPr>
            <a:noAutofit/>
          </a:bodyPr>
          <a:lstStyle/>
          <a:p>
            <a:pPr marL="0" indent="0" algn="just">
              <a:buNone/>
            </a:pPr>
            <a:r>
              <a:rPr lang="en-IN" sz="2000" dirty="0">
                <a:solidFill>
                  <a:srgbClr val="000000"/>
                </a:solidFill>
                <a:effectLst/>
                <a:latin typeface="Abadi" panose="020B0604020104020204" pitchFamily="34" charset="0"/>
                <a:ea typeface="Times New Roman" panose="02020603050405020304" pitchFamily="18" charset="0"/>
              </a:rPr>
              <a:t>At the beginning of the project we defined the Problem for which we want to find answers. The problems are as under : </a:t>
            </a:r>
            <a:endParaRPr lang="en-IN" sz="2000" dirty="0">
              <a:effectLst/>
              <a:latin typeface="Abadi" panose="020B0604020104020204" pitchFamily="34" charset="0"/>
              <a:ea typeface="Times New Roman" panose="02020603050405020304" pitchFamily="18" charset="0"/>
            </a:endParaRPr>
          </a:p>
          <a:p>
            <a:pPr marL="0" indent="0" algn="just">
              <a:buNone/>
            </a:pPr>
            <a:r>
              <a:rPr lang="en-IN" sz="2000" dirty="0">
                <a:solidFill>
                  <a:srgbClr val="000000"/>
                </a:solidFill>
                <a:effectLst/>
                <a:latin typeface="Abadi" panose="020B0604020104020204" pitchFamily="34" charset="0"/>
                <a:ea typeface="Times New Roman" panose="02020603050405020304" pitchFamily="18" charset="0"/>
              </a:rPr>
              <a:t> </a:t>
            </a:r>
            <a:endParaRPr lang="en-IN" sz="2000" dirty="0">
              <a:effectLst/>
              <a:latin typeface="Abadi" panose="020B0604020104020204" pitchFamily="34" charset="0"/>
              <a:ea typeface="Times New Roman" panose="02020603050405020304" pitchFamily="18" charset="0"/>
            </a:endParaRPr>
          </a:p>
          <a:p>
            <a:pPr marL="0" indent="0" algn="l">
              <a:buNone/>
            </a:pPr>
            <a:r>
              <a:rPr lang="en-IN" sz="2000" b="1" i="1" u="sng" dirty="0">
                <a:solidFill>
                  <a:srgbClr val="000000"/>
                </a:solidFill>
                <a:effectLst/>
                <a:latin typeface="Abadi" panose="020B0604020104020204" pitchFamily="34" charset="0"/>
                <a:ea typeface="Times New Roman" panose="02020603050405020304" pitchFamily="18" charset="0"/>
              </a:rPr>
              <a:t>Problem no. 1</a:t>
            </a:r>
            <a:endParaRPr lang="en-IN" sz="2000" dirty="0">
              <a:effectLst/>
              <a:latin typeface="Abadi" panose="020B0604020104020204" pitchFamily="34" charset="0"/>
              <a:ea typeface="Times New Roman" panose="02020603050405020304" pitchFamily="18" charset="0"/>
            </a:endParaRPr>
          </a:p>
          <a:p>
            <a:pPr marL="0" indent="0" algn="just">
              <a:buNone/>
            </a:pPr>
            <a:r>
              <a:rPr lang="en-IN" sz="2000" i="1" dirty="0">
                <a:solidFill>
                  <a:srgbClr val="000000"/>
                </a:solidFill>
                <a:effectLst/>
                <a:latin typeface="Abadi" panose="020B0604020104020204" pitchFamily="34" charset="0"/>
                <a:ea typeface="Times New Roman" panose="02020603050405020304" pitchFamily="18" charset="0"/>
              </a:rPr>
              <a:t>How the success rate of landing can help determine a realistic price of each launch?</a:t>
            </a:r>
            <a:endParaRPr lang="en-IN" sz="2000" dirty="0">
              <a:effectLst/>
              <a:latin typeface="Abadi" panose="020B0604020104020204" pitchFamily="34" charset="0"/>
              <a:ea typeface="Times New Roman" panose="02020603050405020304" pitchFamily="18" charset="0"/>
            </a:endParaRPr>
          </a:p>
          <a:p>
            <a:pPr marL="0" indent="0" algn="just">
              <a:buNone/>
            </a:pPr>
            <a:endParaRPr lang="en-IN" sz="2000" dirty="0">
              <a:effectLst/>
              <a:latin typeface="Abadi" panose="020B0604020104020204" pitchFamily="34" charset="0"/>
              <a:ea typeface="Times New Roman" panose="02020603050405020304" pitchFamily="18" charset="0"/>
            </a:endParaRPr>
          </a:p>
          <a:p>
            <a:pPr marL="0" indent="0" algn="just">
              <a:buNone/>
            </a:pPr>
            <a:r>
              <a:rPr lang="en-IN" sz="2000" b="1" i="1" u="sng" dirty="0">
                <a:solidFill>
                  <a:srgbClr val="000000"/>
                </a:solidFill>
                <a:effectLst/>
                <a:latin typeface="Abadi" panose="020B0604020104020204" pitchFamily="34" charset="0"/>
                <a:ea typeface="Times New Roman" panose="02020603050405020304" pitchFamily="18" charset="0"/>
              </a:rPr>
              <a:t>Problem no. 2</a:t>
            </a:r>
            <a:endParaRPr lang="en-IN" sz="2000" dirty="0">
              <a:effectLst/>
              <a:latin typeface="Abadi" panose="020B0604020104020204" pitchFamily="34" charset="0"/>
              <a:ea typeface="Times New Roman" panose="02020603050405020304" pitchFamily="18" charset="0"/>
            </a:endParaRPr>
          </a:p>
          <a:p>
            <a:pPr marL="0" indent="0" algn="just">
              <a:buNone/>
            </a:pPr>
            <a:r>
              <a:rPr lang="en-IN" sz="2000" i="1" dirty="0">
                <a:solidFill>
                  <a:srgbClr val="000000"/>
                </a:solidFill>
                <a:effectLst/>
                <a:latin typeface="Abadi" panose="020B0604020104020204" pitchFamily="34" charset="0"/>
                <a:ea typeface="Times New Roman" panose="02020603050405020304" pitchFamily="18" charset="0"/>
              </a:rPr>
              <a:t>Which all variables affect the success rate of landing and how can the learnings be used to improvise upon the launches for increasing the successful landings ?</a:t>
            </a:r>
            <a:endParaRPr lang="en-IN" sz="2000" dirty="0">
              <a:effectLst/>
              <a:latin typeface="Abadi" panose="020B0604020104020204" pitchFamily="34" charset="0"/>
              <a:ea typeface="Times New Roman" panose="02020603050405020304" pitchFamily="18" charset="0"/>
            </a:endParaRPr>
          </a:p>
          <a:p>
            <a:pPr marL="0" indent="0" algn="just">
              <a:buNone/>
            </a:pPr>
            <a:r>
              <a:rPr lang="en-IN" sz="2000" i="1" dirty="0">
                <a:solidFill>
                  <a:srgbClr val="000000"/>
                </a:solidFill>
                <a:effectLst/>
                <a:latin typeface="Abadi" panose="020B0604020104020204" pitchFamily="34" charset="0"/>
                <a:ea typeface="Times New Roman" panose="02020603050405020304" pitchFamily="18" charset="0"/>
              </a:rPr>
              <a:t> </a:t>
            </a:r>
            <a:endParaRPr lang="en-IN" sz="2000" dirty="0">
              <a:effectLst/>
              <a:latin typeface="Abadi" panose="020B0604020104020204" pitchFamily="34" charset="0"/>
              <a:ea typeface="Times New Roman" panose="02020603050405020304" pitchFamily="18" charset="0"/>
            </a:endParaRPr>
          </a:p>
          <a:p>
            <a:pPr marL="0" indent="0" algn="just">
              <a:buNone/>
            </a:pPr>
            <a:r>
              <a:rPr lang="en-IN" sz="2000" b="1" i="1" u="sng" dirty="0">
                <a:solidFill>
                  <a:srgbClr val="000000"/>
                </a:solidFill>
                <a:effectLst/>
                <a:latin typeface="Abadi" panose="020B0604020104020204" pitchFamily="34" charset="0"/>
                <a:ea typeface="Times New Roman" panose="02020603050405020304" pitchFamily="18" charset="0"/>
              </a:rPr>
              <a:t>Problem no. 3</a:t>
            </a:r>
            <a:endParaRPr lang="en-IN" sz="2000" dirty="0">
              <a:effectLst/>
              <a:latin typeface="Abadi" panose="020B0604020104020204" pitchFamily="34" charset="0"/>
              <a:ea typeface="Times New Roman" panose="02020603050405020304" pitchFamily="18" charset="0"/>
            </a:endParaRPr>
          </a:p>
          <a:p>
            <a:pPr marL="0" indent="0" algn="just">
              <a:buNone/>
            </a:pPr>
            <a:r>
              <a:rPr lang="en-IN" sz="2000" i="1" dirty="0">
                <a:solidFill>
                  <a:srgbClr val="000000"/>
                </a:solidFill>
                <a:effectLst/>
                <a:latin typeface="Abadi" panose="020B0604020104020204" pitchFamily="34" charset="0"/>
                <a:ea typeface="Times New Roman" panose="02020603050405020304" pitchFamily="18" charset="0"/>
              </a:rPr>
              <a:t>Which is the best machine learning model that can be used based on the accuracy so as to ensure the best successful landing rate ?</a:t>
            </a:r>
            <a:endParaRPr lang="en-IN" sz="2000" dirty="0">
              <a:effectLst/>
              <a:latin typeface="Abadi" panose="020B0604020104020204" pitchFamily="34" charset="0"/>
              <a:ea typeface="Times New Roman" panose="02020603050405020304" pitchFamily="18"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FC7C-92CF-4886-AB7D-124101AF0CBE}"/>
              </a:ext>
            </a:extLst>
          </p:cNvPr>
          <p:cNvSpPr>
            <a:spLocks noGrp="1"/>
          </p:cNvSpPr>
          <p:nvPr>
            <p:ph type="title"/>
          </p:nvPr>
        </p:nvSpPr>
        <p:spPr>
          <a:xfrm>
            <a:off x="838200" y="149225"/>
            <a:ext cx="10515600" cy="6889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br>
              <a:rPr lang="en-US" dirty="0">
                <a:solidFill>
                  <a:srgbClr val="0B49CB"/>
                </a:solidFill>
              </a:rPr>
            </a:br>
            <a:endParaRPr lang="en-US" dirty="0"/>
          </a:p>
        </p:txBody>
      </p:sp>
      <p:sp>
        <p:nvSpPr>
          <p:cNvPr id="3" name="Content Placeholder 2">
            <a:extLst>
              <a:ext uri="{FF2B5EF4-FFF2-40B4-BE49-F238E27FC236}">
                <a16:creationId xmlns:a16="http://schemas.microsoft.com/office/drawing/2014/main" id="{91B8B298-64E3-2AA1-DA97-0F4DD0D238FA}"/>
              </a:ext>
            </a:extLst>
          </p:cNvPr>
          <p:cNvSpPr>
            <a:spLocks noGrp="1"/>
          </p:cNvSpPr>
          <p:nvPr>
            <p:ph idx="1"/>
          </p:nvPr>
        </p:nvSpPr>
        <p:spPr>
          <a:xfrm>
            <a:off x="838200" y="787400"/>
            <a:ext cx="10744200" cy="5626100"/>
          </a:xfrm>
        </p:spPr>
        <p:txBody>
          <a:bodyPr/>
          <a:lstStyle/>
          <a:p>
            <a:pPr marL="0" indent="0" algn="just">
              <a:buNone/>
            </a:pPr>
            <a:r>
              <a:rPr lang="en-IN" sz="2000" b="1" i="1" u="sng" dirty="0">
                <a:solidFill>
                  <a:srgbClr val="000000"/>
                </a:solidFill>
                <a:effectLst/>
                <a:latin typeface="Abadi" panose="020B0604020104020204" pitchFamily="34" charset="0"/>
                <a:ea typeface="Times New Roman" panose="02020603050405020304" pitchFamily="18" charset="0"/>
              </a:rPr>
              <a:t>Problem no. 1</a:t>
            </a:r>
            <a:endParaRPr lang="en-IN" sz="2000" dirty="0">
              <a:effectLst/>
              <a:latin typeface="Abadi" panose="020B0604020104020204" pitchFamily="34" charset="0"/>
              <a:ea typeface="Times New Roman" panose="02020603050405020304" pitchFamily="18" charset="0"/>
            </a:endParaRPr>
          </a:p>
          <a:p>
            <a:pPr marL="0" indent="0" algn="just">
              <a:buNone/>
            </a:pPr>
            <a:r>
              <a:rPr lang="en-IN" sz="2000" dirty="0">
                <a:solidFill>
                  <a:srgbClr val="000000"/>
                </a:solidFill>
                <a:effectLst/>
                <a:latin typeface="Abadi" panose="020B0604020104020204" pitchFamily="34" charset="0"/>
                <a:ea typeface="Times New Roman" panose="02020603050405020304" pitchFamily="18" charset="0"/>
              </a:rPr>
              <a:t>Cost incurred on each launch can be determined by using the costing method. However, when it comes to pricing, the cost of first stage in cases of successful landing can be reduced from the overall cost. But the apportionment ratio will depend on the percentage of successful first stage landing.</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After using the public data and creating the dashboard, on an analysis of the data using the dashboard we can conclude that there are many instances where the first stage will land successfully. The successful landing itself means that SpaceX will reuse the first stage. </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Most of the launch sites are near the equator for an additional natural boost due to the rotational speed of earth which helps save the cost of putting in extra fuel and boosters which will also help in determining the cost based on the launch site.</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All the launch sites are close to the coast. All launch sites have closer proximities to coastlines and farther away from populous cities. Reduction of risk factors thus help avoid costs to mitigate risks and cost of insurance which help in better forecasting / prediction of the price leading to fair price determination.  </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The launch sites are strategically located near coastline, highways and railways for transportation of personnel and cargo. These factors contribute to the optimisation of cost and help determine the price of launch. </a:t>
            </a:r>
            <a:endParaRPr lang="en-IN" sz="2000" dirty="0">
              <a:effectLst/>
              <a:latin typeface="Abadi" panose="020B0604020104020204" pitchFamily="34"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025066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681110" y="1253331"/>
            <a:ext cx="10901289" cy="4385469"/>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gn="just">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a:t>
            </a:r>
            <a:r>
              <a:rPr lang="en-US" sz="2200" dirty="0">
                <a:latin typeface="Abadi" panose="020B0604020104020204" pitchFamily="34" charset="0"/>
              </a:rPr>
              <a:t>ts</a:t>
            </a:r>
          </a:p>
          <a:p>
            <a:pPr marL="241300" indent="-228600" algn="just">
              <a:lnSpc>
                <a:spcPct val="100000"/>
              </a:lnSpc>
              <a:spcBef>
                <a:spcPts val="1375"/>
              </a:spcBef>
              <a:buFont typeface="Arial MT"/>
              <a:buChar char="•"/>
              <a:tabLst>
                <a:tab pos="241300" algn="l"/>
              </a:tabLst>
            </a:pPr>
            <a:r>
              <a:rPr lang="en-IN" sz="2200" dirty="0">
                <a:solidFill>
                  <a:schemeClr val="accent3">
                    <a:lumMod val="25000"/>
                  </a:schemeClr>
                </a:solidFill>
                <a:latin typeface="Abadi" panose="020B0604020104020204" pitchFamily="34" charset="0"/>
              </a:rPr>
              <a:t>Datasets were collected by</a:t>
            </a:r>
          </a:p>
          <a:p>
            <a:pPr marL="527050" lvl="1" indent="-285750" algn="just">
              <a:lnSpc>
                <a:spcPct val="100000"/>
              </a:lnSpc>
              <a:spcBef>
                <a:spcPts val="844"/>
              </a:spcBef>
              <a:buFont typeface="Wingdings" pitchFamily="2" charset="2"/>
              <a:buChar char="§"/>
              <a:tabLst>
                <a:tab pos="469265" algn="l"/>
                <a:tab pos="469900" algn="l"/>
              </a:tabLst>
            </a:pPr>
            <a:r>
              <a:rPr lang="en-IN" sz="2000" dirty="0">
                <a:solidFill>
                  <a:schemeClr val="accent3">
                    <a:lumMod val="25000"/>
                  </a:schemeClr>
                </a:solidFill>
                <a:latin typeface="Abadi" panose="020B0604020104020204" pitchFamily="34" charset="0"/>
              </a:rPr>
              <a:t>Working with SpaceX launch data that is gathered using the SpaceX REST API.</a:t>
            </a:r>
          </a:p>
          <a:p>
            <a:pPr marL="526415" marR="962660" lvl="1" indent="-285750" algn="just">
              <a:lnSpc>
                <a:spcPct val="171900"/>
              </a:lnSpc>
              <a:spcBef>
                <a:spcPts val="5"/>
              </a:spcBef>
              <a:buFont typeface="Wingdings" pitchFamily="2" charset="2"/>
              <a:buChar char="§"/>
              <a:tabLst>
                <a:tab pos="469265" algn="l"/>
                <a:tab pos="469900" algn="l"/>
              </a:tabLst>
            </a:pPr>
            <a:r>
              <a:rPr lang="en-IN" sz="2000" dirty="0">
                <a:solidFill>
                  <a:schemeClr val="accent3">
                    <a:lumMod val="25000"/>
                  </a:schemeClr>
                </a:solidFill>
                <a:latin typeface="Abadi" panose="020B0604020104020204" pitchFamily="34" charset="0"/>
              </a:rPr>
              <a:t>API gives us data about launches, including information about the rocket used, payload delivered, launch specifications, landing specifications, and landing outcome.</a:t>
            </a:r>
          </a:p>
          <a:p>
            <a:pPr marL="526415" marR="962660" lvl="1" indent="-285750" algn="just">
              <a:lnSpc>
                <a:spcPct val="171900"/>
              </a:lnSpc>
              <a:spcBef>
                <a:spcPts val="5"/>
              </a:spcBef>
              <a:buFont typeface="Wingdings" pitchFamily="2" charset="2"/>
              <a:buChar char="§"/>
              <a:tabLst>
                <a:tab pos="469265" algn="l"/>
                <a:tab pos="469900" algn="l"/>
              </a:tabLst>
            </a:pPr>
            <a:r>
              <a:rPr lang="en-IN" sz="2000" dirty="0">
                <a:solidFill>
                  <a:schemeClr val="accent3">
                    <a:lumMod val="25000"/>
                  </a:schemeClr>
                </a:solidFill>
                <a:latin typeface="Abadi" panose="020B0604020104020204" pitchFamily="34" charset="0"/>
              </a:rPr>
              <a:t>The SpaceX REST API endpoints, or URL, starts with </a:t>
            </a:r>
            <a:r>
              <a:rPr lang="en-IN" sz="2000" dirty="0" err="1">
                <a:solidFill>
                  <a:schemeClr val="accent3">
                    <a:lumMod val="25000"/>
                  </a:schemeClr>
                </a:solidFill>
                <a:latin typeface="Abadi" panose="020B0604020104020204" pitchFamily="34" charset="0"/>
              </a:rPr>
              <a:t>api.spacexdata.com</a:t>
            </a:r>
            <a:r>
              <a:rPr lang="en-IN" sz="2000" dirty="0">
                <a:solidFill>
                  <a:schemeClr val="accent3">
                    <a:lumMod val="25000"/>
                  </a:schemeClr>
                </a:solidFill>
                <a:latin typeface="Abadi" panose="020B0604020104020204" pitchFamily="34" charset="0"/>
              </a:rPr>
              <a:t>/v4/.</a:t>
            </a:r>
          </a:p>
          <a:p>
            <a:pPr marL="584200" marR="5080" lvl="1" indent="-285750" algn="just">
              <a:lnSpc>
                <a:spcPts val="1660"/>
              </a:lnSpc>
              <a:buFont typeface="Wingdings" pitchFamily="2" charset="2"/>
              <a:buChar char="§"/>
              <a:tabLst>
                <a:tab pos="469265" algn="l"/>
                <a:tab pos="469900" algn="l"/>
              </a:tabLst>
            </a:pPr>
            <a:endParaRPr lang="en-IN" sz="2000" dirty="0">
              <a:solidFill>
                <a:schemeClr val="accent3">
                  <a:lumMod val="25000"/>
                </a:schemeClr>
              </a:solidFill>
              <a:latin typeface="Abadi" panose="020B0604020104020204" pitchFamily="34" charset="0"/>
            </a:endParaRPr>
          </a:p>
          <a:p>
            <a:pPr marL="584200" marR="5080" lvl="1" indent="-285750" algn="just">
              <a:lnSpc>
                <a:spcPts val="1660"/>
              </a:lnSpc>
              <a:buFont typeface="Wingdings" pitchFamily="2" charset="2"/>
              <a:buChar char="§"/>
              <a:tabLst>
                <a:tab pos="469265" algn="l"/>
                <a:tab pos="469900" algn="l"/>
              </a:tabLst>
            </a:pPr>
            <a:r>
              <a:rPr lang="en-IN" sz="2000" dirty="0">
                <a:solidFill>
                  <a:schemeClr val="accent3">
                    <a:lumMod val="25000"/>
                  </a:schemeClr>
                </a:solidFill>
                <a:latin typeface="Abadi" panose="020B0604020104020204" pitchFamily="34" charset="0"/>
              </a:rPr>
              <a:t>Data source for obtaining Falcon 9 Launch data is web scraping Wikipedia using </a:t>
            </a:r>
            <a:r>
              <a:rPr lang="en-IN" sz="2000" dirty="0" err="1">
                <a:solidFill>
                  <a:schemeClr val="accent3">
                    <a:lumMod val="25000"/>
                  </a:schemeClr>
                </a:solidFill>
                <a:latin typeface="Abadi" panose="020B0604020104020204" pitchFamily="34" charset="0"/>
              </a:rPr>
              <a:t>BeautifulSoup</a:t>
            </a:r>
            <a:r>
              <a:rPr lang="en-IN" sz="2000" dirty="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CF0B3-FCB3-2D5D-90E4-A4141D9E7FF0}"/>
              </a:ext>
            </a:extLst>
          </p:cNvPr>
          <p:cNvSpPr>
            <a:spLocks noGrp="1"/>
          </p:cNvSpPr>
          <p:nvPr>
            <p:ph type="title"/>
          </p:nvPr>
        </p:nvSpPr>
        <p:spPr>
          <a:xfrm>
            <a:off x="838200" y="365125"/>
            <a:ext cx="10515600" cy="6000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26072A3C-20F1-F975-8701-CA825AA8FC2A}"/>
              </a:ext>
            </a:extLst>
          </p:cNvPr>
          <p:cNvSpPr>
            <a:spLocks noGrp="1"/>
          </p:cNvSpPr>
          <p:nvPr>
            <p:ph idx="1"/>
          </p:nvPr>
        </p:nvSpPr>
        <p:spPr>
          <a:xfrm>
            <a:off x="838200" y="965200"/>
            <a:ext cx="10782300" cy="5295900"/>
          </a:xfrm>
        </p:spPr>
        <p:txBody>
          <a:bodyPr/>
          <a:lstStyle/>
          <a:p>
            <a:pPr marL="0" indent="0" algn="just">
              <a:buNone/>
            </a:pPr>
            <a:r>
              <a:rPr lang="en-IN" sz="2000" b="1" i="1" u="sng" dirty="0">
                <a:solidFill>
                  <a:srgbClr val="000000"/>
                </a:solidFill>
                <a:effectLst/>
                <a:latin typeface="Abadi" panose="020B0604020104020204" pitchFamily="34" charset="0"/>
                <a:ea typeface="Times New Roman" panose="02020603050405020304" pitchFamily="18" charset="0"/>
              </a:rPr>
              <a:t>Problem no. 2</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There is a positive correlation between the flight number and success rate as the flight number increases, the first stage is more likely to land successfully. </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The Success Rate Vs Year variable shows that the success rate kept increasing from 2013 till 2020. A trend line can help to make predictions about the results of data not yet recorded.</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Orbits ES-L1, GEO, HEO, SSO, VLEO had the most success rate. ES-L1, GEO, HEO and SSO have a 100% success rate.</a:t>
            </a:r>
            <a:endParaRPr lang="en-IN" sz="2000" dirty="0">
              <a:effectLst/>
              <a:latin typeface="Abadi" panose="020B0604020104020204" pitchFamily="34" charset="0"/>
              <a:ea typeface="Times New Roman" panose="02020603050405020304" pitchFamily="18" charset="0"/>
            </a:endParaRPr>
          </a:p>
          <a:p>
            <a:pPr marL="34290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Based on the relationship between Orbit types and success rate we find that GTO orbit type has the lowest success rate and the launch to this orbit needs to be avoided at all costs.</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Based on the relationship between payload-wise launch to different Orbit types and success rate we find that GTO orbit type has the lowest success rate.</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Similarly launch site and success rate also has a relationship. CCAFS LC-40 launch site has a success rate of 60% while KSC LC-39A and VAFB SLC 4E launch sites has a success rate of 77%. KSC LC-39A had the most successful launches of any sites. Indeed having a 100% success rate for launches with payload mass less than 5,500 kg</a:t>
            </a:r>
            <a:r>
              <a:rPr lang="en-IN" sz="1800" dirty="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88974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AA6B-6F01-6CEF-846D-01C0790957B9}"/>
              </a:ext>
            </a:extLst>
          </p:cNvPr>
          <p:cNvSpPr>
            <a:spLocks noGrp="1"/>
          </p:cNvSpPr>
          <p:nvPr>
            <p:ph type="title"/>
          </p:nvPr>
        </p:nvSpPr>
        <p:spPr>
          <a:xfrm>
            <a:off x="838200" y="365125"/>
            <a:ext cx="10515600" cy="6254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60ACABAD-93CE-9036-3A7C-FF135798B100}"/>
              </a:ext>
            </a:extLst>
          </p:cNvPr>
          <p:cNvSpPr>
            <a:spLocks noGrp="1"/>
          </p:cNvSpPr>
          <p:nvPr>
            <p:ph idx="1"/>
          </p:nvPr>
        </p:nvSpPr>
        <p:spPr>
          <a:xfrm>
            <a:off x="647700" y="990600"/>
            <a:ext cx="11010900" cy="4889500"/>
          </a:xfrm>
        </p:spPr>
        <p:txBody>
          <a:bodyPr/>
          <a:lstStyle/>
          <a:p>
            <a:pPr marL="0" indent="0" algn="just">
              <a:buNone/>
            </a:pPr>
            <a:r>
              <a:rPr lang="en-IN" sz="2000" b="1" i="1" u="sng" dirty="0">
                <a:solidFill>
                  <a:srgbClr val="000000"/>
                </a:solidFill>
                <a:effectLst/>
                <a:latin typeface="Abadi" panose="020B0604020104020204" pitchFamily="34" charset="0"/>
                <a:ea typeface="Times New Roman" panose="02020603050405020304" pitchFamily="18" charset="0"/>
              </a:rPr>
              <a:t>Problem no. 2 </a:t>
            </a:r>
            <a:r>
              <a:rPr lang="en-IN" sz="2000" b="1" i="1" u="sng" dirty="0" err="1">
                <a:solidFill>
                  <a:srgbClr val="000000"/>
                </a:solidFill>
                <a:effectLst/>
                <a:latin typeface="Abadi" panose="020B0604020104020204" pitchFamily="34" charset="0"/>
                <a:ea typeface="Times New Roman" panose="02020603050405020304" pitchFamily="18" charset="0"/>
              </a:rPr>
              <a:t>contd</a:t>
            </a:r>
            <a:r>
              <a:rPr lang="en-IN" sz="2000" b="1" i="1" u="sng" dirty="0">
                <a:solidFill>
                  <a:srgbClr val="000000"/>
                </a:solidFill>
                <a:effectLst/>
                <a:latin typeface="Abadi" panose="020B0604020104020204" pitchFamily="34" charset="0"/>
                <a:ea typeface="Times New Roman" panose="02020603050405020304" pitchFamily="18" charset="0"/>
              </a:rPr>
              <a:t>/-</a:t>
            </a:r>
            <a:endParaRPr lang="en-IN" sz="2000" dirty="0">
              <a:solidFill>
                <a:srgbClr val="000000"/>
              </a:solidFill>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Based on the relationship between payload mass and success rate we find that low weighted payloads perform better than the heavier payloads. Success rate can be linked to payload mass as the lighter payloads generally proved to be more successful than the heavier payloads, Or more massive the Payload, the less likely the first stage will return.</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The success rates for SpaceX launches is directly proportional time in years which means that the learnings from previous failures / success needs to be put into application to perfect the launches.</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Success is defined as a successful recovery process of Falcon9 booster. As more success occurred to rockets having booster version of FT, the F9 FT booster version needs to be used.</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As more success occurred to rockets having payload mass between 1950-5200 kg., while deciding about the payload mass it needs to be seen that it falls in the range of 2000 to 5000.</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In spite of variation in the payload mass in respect of the launches from KSC LC-39A launch site the success rate has been high at 77%, therefore, maximum launches needs to be made from this launch site. </a:t>
            </a:r>
            <a:endParaRPr lang="en-IN" sz="2000" dirty="0">
              <a:effectLst/>
              <a:latin typeface="Abadi" panose="020B0604020104020204" pitchFamily="34" charset="0"/>
              <a:ea typeface="Times New Roman" panose="02020603050405020304" pitchFamily="18" charset="0"/>
            </a:endParaRPr>
          </a:p>
          <a:p>
            <a:endParaRPr lang="en-US" dirty="0"/>
          </a:p>
        </p:txBody>
      </p:sp>
    </p:spTree>
    <p:extLst>
      <p:ext uri="{BB962C8B-B14F-4D97-AF65-F5344CB8AC3E}">
        <p14:creationId xmlns:p14="http://schemas.microsoft.com/office/powerpoint/2010/main" val="65564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54FE-E59C-E16C-C5DA-94AAEC3D5799}"/>
              </a:ext>
            </a:extLst>
          </p:cNvPr>
          <p:cNvSpPr>
            <a:spLocks noGrp="1"/>
          </p:cNvSpPr>
          <p:nvPr>
            <p:ph type="title"/>
          </p:nvPr>
        </p:nvSpPr>
        <p:spPr>
          <a:xfrm>
            <a:off x="838200" y="365125"/>
            <a:ext cx="10515600" cy="587375"/>
          </a:xfrm>
        </p:spPr>
        <p:txBody>
          <a:bodyPr/>
          <a:lstStyle/>
          <a:p>
            <a:r>
              <a:rPr lang="en-US" dirty="0">
                <a:solidFill>
                  <a:srgbClr val="0B49CB"/>
                </a:solidFill>
                <a:latin typeface="Abadi"/>
              </a:rPr>
              <a:t>Conclusions </a:t>
            </a:r>
            <a:r>
              <a:rPr lang="en-US" dirty="0" err="1">
                <a:solidFill>
                  <a:srgbClr val="0B49CB"/>
                </a:solidFill>
                <a:latin typeface="Abadi"/>
              </a:rPr>
              <a:t>contd</a:t>
            </a:r>
            <a:r>
              <a:rPr lang="en-US" dirty="0">
                <a:solidFill>
                  <a:srgbClr val="0B49CB"/>
                </a:solidFill>
                <a:latin typeface="Abadi"/>
              </a:rPr>
              <a:t>/-</a:t>
            </a:r>
            <a:endParaRPr lang="en-US" dirty="0"/>
          </a:p>
        </p:txBody>
      </p:sp>
      <p:sp>
        <p:nvSpPr>
          <p:cNvPr id="3" name="Content Placeholder 2">
            <a:extLst>
              <a:ext uri="{FF2B5EF4-FFF2-40B4-BE49-F238E27FC236}">
                <a16:creationId xmlns:a16="http://schemas.microsoft.com/office/drawing/2014/main" id="{2C5B16A6-88B7-3823-FA0B-3E6AD80390E6}"/>
              </a:ext>
            </a:extLst>
          </p:cNvPr>
          <p:cNvSpPr>
            <a:spLocks noGrp="1"/>
          </p:cNvSpPr>
          <p:nvPr>
            <p:ph idx="1"/>
          </p:nvPr>
        </p:nvSpPr>
        <p:spPr>
          <a:xfrm>
            <a:off x="838200" y="962025"/>
            <a:ext cx="10756900" cy="5530850"/>
          </a:xfrm>
        </p:spPr>
        <p:txBody>
          <a:bodyPr/>
          <a:lstStyle/>
          <a:p>
            <a:pPr algn="just"/>
            <a:r>
              <a:rPr lang="en-IN" sz="2000" b="1" i="1" u="sng" dirty="0">
                <a:solidFill>
                  <a:srgbClr val="000000"/>
                </a:solidFill>
                <a:effectLst/>
                <a:latin typeface="Abadi" panose="020B0604020104020204" pitchFamily="34" charset="0"/>
                <a:ea typeface="Times New Roman" panose="02020603050405020304" pitchFamily="18" charset="0"/>
              </a:rPr>
              <a:t>Problem no. 3</a:t>
            </a:r>
            <a:endParaRPr lang="en-IN" sz="2000" dirty="0">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effectLst/>
                <a:latin typeface="Abadi" panose="020B0604020104020204" pitchFamily="34" charset="0"/>
                <a:ea typeface="Times New Roman" panose="02020603050405020304" pitchFamily="18" charset="0"/>
              </a:rPr>
              <a:t>The best predictive model (machine learning model) used for this dataset is the Decision Tree Classifier as it had the highest accuracy with 89%. Using this model best prediction of the outcome of the landing can be made which will help in determining the parameters for each launch attempts. Predictability and certainty will help in proper appropriation of the cost of first stage to cost price of each launch and a competitive pricing can be arrived at.</a:t>
            </a:r>
          </a:p>
          <a:p>
            <a:pPr marL="342900" lvl="0" indent="-342900" algn="just">
              <a:buFont typeface="Wingdings" pitchFamily="2" charset="2"/>
              <a:buChar char=""/>
            </a:pPr>
            <a:endParaRPr lang="en-IN" sz="2000" dirty="0">
              <a:solidFill>
                <a:srgbClr val="000000"/>
              </a:solidFill>
              <a:latin typeface="Abadi" panose="020B0604020104020204" pitchFamily="34" charset="0"/>
              <a:ea typeface="Times New Roman" panose="02020603050405020304" pitchFamily="18" charset="0"/>
            </a:endParaRPr>
          </a:p>
          <a:p>
            <a:pPr marL="342900" lvl="0" indent="-342900" algn="just">
              <a:buFont typeface="Wingdings" pitchFamily="2" charset="2"/>
              <a:buChar char=""/>
            </a:pPr>
            <a:endParaRPr lang="en-IN" sz="2000" dirty="0">
              <a:solidFill>
                <a:srgbClr val="000000"/>
              </a:solidFill>
              <a:effectLst/>
              <a:latin typeface="Abadi" panose="020B0604020104020204" pitchFamily="34" charset="0"/>
              <a:ea typeface="Times New Roman" panose="02020603050405020304" pitchFamily="18" charset="0"/>
            </a:endParaRPr>
          </a:p>
          <a:p>
            <a:pPr marL="342900" lvl="0" indent="-342900" algn="just">
              <a:buFont typeface="Wingdings" pitchFamily="2" charset="2"/>
              <a:buChar char=""/>
            </a:pPr>
            <a:endParaRPr lang="en-IN" sz="2000" dirty="0">
              <a:solidFill>
                <a:srgbClr val="000000"/>
              </a:solidFill>
              <a:latin typeface="Abadi" panose="020B0604020104020204" pitchFamily="34" charset="0"/>
              <a:ea typeface="Times New Roman" panose="02020603050405020304" pitchFamily="18" charset="0"/>
            </a:endParaRPr>
          </a:p>
          <a:p>
            <a:pPr marL="342900" lvl="0" indent="-342900" algn="just">
              <a:buFont typeface="Wingdings" pitchFamily="2" charset="2"/>
              <a:buChar char=""/>
            </a:pPr>
            <a:r>
              <a:rPr lang="en-IN" sz="2000" dirty="0">
                <a:solidFill>
                  <a:srgbClr val="000000"/>
                </a:solidFill>
                <a:latin typeface="Abadi" panose="020B0604020104020204" pitchFamily="34" charset="0"/>
                <a:ea typeface="Times New Roman" panose="02020603050405020304" pitchFamily="18" charset="0"/>
              </a:rPr>
              <a:t>Finally, we can conclude that the problems that we had encountered at the beginning of the project have been answered satisfactorily.</a:t>
            </a:r>
            <a:endParaRPr lang="en-IN" sz="2000" dirty="0">
              <a:effectLst/>
              <a:latin typeface="Abadi" panose="020B0604020104020204" pitchFamily="34"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823290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73</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fontScale="925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b="1" i="0" u="none" strike="noStrike" dirty="0">
                <a:solidFill>
                  <a:srgbClr val="292929"/>
                </a:solidFill>
                <a:effectLst/>
                <a:latin typeface="Abadi" panose="020B0604020104020204" pitchFamily="34" charset="0"/>
              </a:rPr>
              <a:t>GitHub URL of the CSV file containing the data used for the Capstone Project.</a:t>
            </a:r>
          </a:p>
          <a:p>
            <a:pPr>
              <a:lnSpc>
                <a:spcPct val="100000"/>
              </a:lnSpc>
              <a:spcBef>
                <a:spcPts val="1400"/>
              </a:spcBef>
            </a:pPr>
            <a:r>
              <a:rPr lang="en-US" sz="2400" dirty="0">
                <a:solidFill>
                  <a:srgbClr val="292929"/>
                </a:solidFill>
                <a:latin typeface="Abadi" panose="020B0604020104020204" pitchFamily="34" charset="0"/>
              </a:rPr>
              <a:t>https://</a:t>
            </a:r>
            <a:r>
              <a:rPr lang="en-US" sz="2400" dirty="0" err="1">
                <a:solidFill>
                  <a:srgbClr val="292929"/>
                </a:solidFill>
                <a:latin typeface="Abadi" panose="020B0604020104020204" pitchFamily="34" charset="0"/>
              </a:rPr>
              <a:t>github.com</a:t>
            </a:r>
            <a:r>
              <a:rPr lang="en-US" sz="2400" dirty="0">
                <a:solidFill>
                  <a:srgbClr val="292929"/>
                </a:solidFill>
                <a:latin typeface="Abadi" panose="020B0604020104020204" pitchFamily="34" charset="0"/>
              </a:rPr>
              <a:t>/</a:t>
            </a:r>
            <a:r>
              <a:rPr lang="en-US" sz="2400" dirty="0" err="1">
                <a:solidFill>
                  <a:srgbClr val="292929"/>
                </a:solidFill>
                <a:latin typeface="Abadi" panose="020B0604020104020204" pitchFamily="34" charset="0"/>
              </a:rPr>
              <a:t>georgebhilai</a:t>
            </a:r>
            <a:r>
              <a:rPr lang="en-US" sz="2400" dirty="0">
                <a:solidFill>
                  <a:srgbClr val="292929"/>
                </a:solidFill>
                <a:latin typeface="Abadi" panose="020B0604020104020204" pitchFamily="34" charset="0"/>
              </a:rPr>
              <a:t>/Data-Science-and-Machine-Learning-Capstone-Project/blob/20d65054e71644e29c49be0728ef1d411</a:t>
            </a:r>
          </a:p>
          <a:p>
            <a:pPr>
              <a:lnSpc>
                <a:spcPct val="100000"/>
              </a:lnSpc>
              <a:spcBef>
                <a:spcPts val="1400"/>
              </a:spcBef>
            </a:pPr>
            <a:r>
              <a:rPr lang="en-US" sz="2400" b="1" i="0" u="none" strike="noStrike" dirty="0">
                <a:solidFill>
                  <a:srgbClr val="292929"/>
                </a:solidFill>
                <a:effectLst/>
                <a:latin typeface="Abadi" panose="020B0604020104020204" pitchFamily="34" charset="0"/>
              </a:rPr>
              <a:t>GitHub URL of </a:t>
            </a:r>
            <a:r>
              <a:rPr lang="en-US" sz="2400" b="1" dirty="0">
                <a:solidFill>
                  <a:srgbClr val="292929"/>
                </a:solidFill>
                <a:latin typeface="Abadi" panose="020B0604020104020204" pitchFamily="34" charset="0"/>
              </a:rPr>
              <a:t>the uploaded files and PPT presentation and PDF of the Capstone Project </a:t>
            </a:r>
          </a:p>
          <a:p>
            <a:pPr>
              <a:lnSpc>
                <a:spcPct val="100000"/>
              </a:lnSpc>
              <a:spcBef>
                <a:spcPts val="1400"/>
              </a:spcBef>
            </a:pPr>
            <a:r>
              <a:rPr lang="en-US" sz="2400" b="0" i="0" dirty="0">
                <a:solidFill>
                  <a:srgbClr val="000000"/>
                </a:solidFill>
                <a:effectLst/>
                <a:latin typeface="Arial" panose="020B0604020202020204" pitchFamily="34" charset="0"/>
              </a:rPr>
              <a:t>https://</a:t>
            </a:r>
            <a:r>
              <a:rPr lang="en-US" sz="2400" b="0" i="0" dirty="0" err="1">
                <a:solidFill>
                  <a:srgbClr val="000000"/>
                </a:solidFill>
                <a:effectLst/>
                <a:latin typeface="Arial" panose="020B0604020202020204" pitchFamily="34" charset="0"/>
              </a:rPr>
              <a:t>github.com</a:t>
            </a:r>
            <a:r>
              <a:rPr lang="en-US" sz="2400" b="0" i="0" dirty="0">
                <a:solidFill>
                  <a:srgbClr val="000000"/>
                </a:solidFill>
                <a:effectLst/>
                <a:latin typeface="Arial" panose="020B0604020202020204" pitchFamily="34" charset="0"/>
              </a:rPr>
              <a:t>/</a:t>
            </a:r>
            <a:r>
              <a:rPr lang="en-US" sz="2400" b="0" i="0" dirty="0" err="1">
                <a:solidFill>
                  <a:srgbClr val="000000"/>
                </a:solidFill>
                <a:effectLst/>
                <a:latin typeface="Arial" panose="020B0604020202020204" pitchFamily="34" charset="0"/>
              </a:rPr>
              <a:t>georgebhilai</a:t>
            </a:r>
            <a:r>
              <a:rPr lang="en-US" sz="2400" b="0" i="0" dirty="0">
                <a:solidFill>
                  <a:srgbClr val="000000"/>
                </a:solidFill>
                <a:effectLst/>
                <a:latin typeface="Arial" panose="020B0604020202020204" pitchFamily="34" charset="0"/>
              </a:rPr>
              <a:t>/Data-Science-and-Machine-Learning-Capstone-Project/upload/main</a:t>
            </a:r>
          </a:p>
          <a:p>
            <a:pPr>
              <a:lnSpc>
                <a:spcPct val="100000"/>
              </a:lnSpc>
              <a:spcBef>
                <a:spcPts val="1400"/>
              </a:spcBef>
            </a:pPr>
            <a:endParaRPr lang="en-US" sz="2400" b="0" i="0" dirty="0">
              <a:solidFill>
                <a:srgbClr val="000000"/>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6578601" y="1800225"/>
            <a:ext cx="4707010" cy="38131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panose="020F0502020204030204"/>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2200" dirty="0">
                <a:solidFill>
                  <a:schemeClr val="accent3">
                    <a:lumMod val="25000"/>
                  </a:schemeClr>
                </a:solidFill>
                <a:latin typeface="Abadi"/>
              </a:rPr>
              <a:t>Individual slides added for key phrases and flowcharts </a:t>
            </a:r>
          </a:p>
          <a:p>
            <a:pPr>
              <a:lnSpc>
                <a:spcPct val="100000"/>
              </a:lnSpc>
              <a:spcBef>
                <a:spcPts val="1400"/>
              </a:spcBef>
            </a:pPr>
            <a:r>
              <a:rPr lang="en-US" sz="2200" b="1" dirty="0">
                <a:solidFill>
                  <a:schemeClr val="accent3">
                    <a:lumMod val="25000"/>
                  </a:schemeClr>
                </a:solidFill>
                <a:latin typeface="Abadi" panose="020B0604020104020204" pitchFamily="34" charset="0"/>
              </a:rPr>
              <a:t>Add the GitHub URL of the completed SpaceX API calls notebook</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georgebhilai</a:t>
            </a:r>
            <a:r>
              <a:rPr lang="en-US" sz="2200" dirty="0">
                <a:solidFill>
                  <a:schemeClr val="accent3">
                    <a:lumMod val="25000"/>
                  </a:schemeClr>
                </a:solidFill>
                <a:latin typeface="Abadi" panose="020B0604020104020204" pitchFamily="34" charset="0"/>
              </a:rPr>
              <a:t>/Capstone-Project/blob/b7780d00d4d379a771258afbb3cfc83f527e594b/jupyter-labs-spacex-data-collection-api%20(2).</a:t>
            </a:r>
            <a:r>
              <a:rPr lang="en-US" sz="2200" dirty="0" err="1">
                <a:solidFill>
                  <a:schemeClr val="accent3">
                    <a:lumMod val="25000"/>
                  </a:schemeClr>
                </a:solidFill>
                <a:latin typeface="Abadi" panose="020B0604020104020204" pitchFamily="34" charset="0"/>
              </a:rPr>
              <a:t>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3B9C-AE76-397D-0D68-EA0611277282}"/>
              </a:ext>
            </a:extLst>
          </p:cNvPr>
          <p:cNvSpPr>
            <a:spLocks noGrp="1"/>
          </p:cNvSpPr>
          <p:nvPr>
            <p:ph type="title"/>
          </p:nvPr>
        </p:nvSpPr>
        <p:spPr>
          <a:xfrm>
            <a:off x="838200" y="365125"/>
            <a:ext cx="10515600" cy="625475"/>
          </a:xfrm>
        </p:spPr>
        <p:txBody>
          <a:bodyPr/>
          <a:lstStyle/>
          <a:p>
            <a:r>
              <a:rPr lang="en-US" b="1" dirty="0"/>
              <a:t>Presentation of Data Collection using Key phrases</a:t>
            </a:r>
            <a:endParaRPr lang="en-US" dirty="0"/>
          </a:p>
        </p:txBody>
      </p:sp>
      <p:sp>
        <p:nvSpPr>
          <p:cNvPr id="4" name="Title 1">
            <a:extLst>
              <a:ext uri="{FF2B5EF4-FFF2-40B4-BE49-F238E27FC236}">
                <a16:creationId xmlns:a16="http://schemas.microsoft.com/office/drawing/2014/main" id="{DB50A126-65FB-5E9A-7BEB-F7B2F6CA95FF}"/>
              </a:ext>
            </a:extLst>
          </p:cNvPr>
          <p:cNvSpPr txBox="1">
            <a:spLocks/>
          </p:cNvSpPr>
          <p:nvPr/>
        </p:nvSpPr>
        <p:spPr>
          <a:xfrm>
            <a:off x="1028699" y="1612900"/>
            <a:ext cx="10515600" cy="4787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1800" b="1" dirty="0"/>
              <a:t>Import the Libraries</a:t>
            </a:r>
          </a:p>
          <a:p>
            <a:pPr marL="571500" indent="-571500">
              <a:buFont typeface="Arial" panose="020B0604020202020204" pitchFamily="34" charset="0"/>
              <a:buChar char="•"/>
            </a:pPr>
            <a:r>
              <a:rPr lang="en-US" sz="1800" b="1" dirty="0"/>
              <a:t>Use series of helper functions to use the API to extract information using identification numbers in the launch data</a:t>
            </a:r>
          </a:p>
          <a:p>
            <a:pPr marL="571500" indent="-571500">
              <a:buFont typeface="Arial" panose="020B0604020202020204" pitchFamily="34" charset="0"/>
              <a:buChar char="•"/>
            </a:pPr>
            <a:r>
              <a:rPr lang="en-IN" sz="1800" dirty="0"/>
              <a:t>From cores learn the outcome of the landing, the type of the landing, number of flights with that core, whether </a:t>
            </a:r>
            <a:r>
              <a:rPr lang="en-IN" sz="1800" dirty="0" err="1"/>
              <a:t>gridfins</a:t>
            </a:r>
            <a:r>
              <a:rPr lang="en-IN" sz="1800" dirty="0"/>
              <a:t> were used, whether the core is reused, whether legs were used, the landing pad used, the block of the core which is a number used to </a:t>
            </a:r>
            <a:r>
              <a:rPr lang="en-IN" sz="1800" dirty="0" err="1"/>
              <a:t>seperate</a:t>
            </a:r>
            <a:r>
              <a:rPr lang="en-IN" sz="1800" dirty="0"/>
              <a:t> version of cores, the number of times this specific core has been reused, and the serial of the core.</a:t>
            </a:r>
          </a:p>
          <a:p>
            <a:pPr marL="571500" indent="-571500">
              <a:buFont typeface="Arial" panose="020B0604020202020204" pitchFamily="34" charset="0"/>
              <a:buChar char="•"/>
            </a:pPr>
            <a:r>
              <a:rPr lang="en-IN" sz="1800" dirty="0"/>
              <a:t>Use the API again to get information about the launches using the IDs given for each launch. Specifically using columns rocket, payloads, launchpad, and cores</a:t>
            </a:r>
          </a:p>
          <a:p>
            <a:pPr marL="571500" indent="-571500">
              <a:buFont typeface="Arial" panose="020B0604020202020204" pitchFamily="34" charset="0"/>
              <a:buChar char="•"/>
            </a:pPr>
            <a:r>
              <a:rPr lang="en-IN" sz="1800" dirty="0"/>
              <a:t>Decode the response content as a </a:t>
            </a:r>
            <a:r>
              <a:rPr lang="en-IN" sz="1800" dirty="0" err="1"/>
              <a:t>Json</a:t>
            </a:r>
            <a:r>
              <a:rPr lang="en-IN" sz="1800" dirty="0"/>
              <a:t> using .</a:t>
            </a:r>
            <a:r>
              <a:rPr lang="en-IN" sz="1800" dirty="0" err="1"/>
              <a:t>json</a:t>
            </a:r>
            <a:r>
              <a:rPr lang="en-IN" sz="1800" dirty="0"/>
              <a:t>() and turn it into a Pandas </a:t>
            </a:r>
            <a:r>
              <a:rPr lang="en-IN" sz="1800" dirty="0" err="1"/>
              <a:t>dataframe</a:t>
            </a:r>
            <a:r>
              <a:rPr lang="en-IN" sz="1800" dirty="0"/>
              <a:t> using .</a:t>
            </a:r>
            <a:r>
              <a:rPr lang="en-IN" sz="1800" dirty="0" err="1"/>
              <a:t>json_normalize</a:t>
            </a:r>
            <a:r>
              <a:rPr lang="en-IN" sz="1800" dirty="0"/>
              <a:t>()</a:t>
            </a:r>
          </a:p>
          <a:p>
            <a:pPr marL="571500" indent="-571500">
              <a:buFont typeface="Arial" panose="020B0604020202020204" pitchFamily="34" charset="0"/>
              <a:buChar char="•"/>
            </a:pPr>
            <a:r>
              <a:rPr lang="en-IN" sz="1800" dirty="0"/>
              <a:t>Request and Parse the SpaceX launch data using the GET request</a:t>
            </a:r>
          </a:p>
          <a:p>
            <a:pPr marL="571500" indent="-571500">
              <a:buFont typeface="Arial" panose="020B0604020202020204" pitchFamily="34" charset="0"/>
              <a:buChar char="•"/>
            </a:pPr>
            <a:r>
              <a:rPr lang="en-IN" sz="1800" dirty="0"/>
              <a:t>Requested rocket launch data from SpaceX API using </a:t>
            </a:r>
            <a:r>
              <a:rPr lang="en-IN" sz="1800" dirty="0" err="1"/>
              <a:t>URL"https</a:t>
            </a:r>
            <a:r>
              <a:rPr lang="en-IN" sz="1800" dirty="0"/>
              <a:t>://</a:t>
            </a:r>
            <a:r>
              <a:rPr lang="en-IN" sz="1800" dirty="0" err="1"/>
              <a:t>api.spacexdata.com</a:t>
            </a:r>
            <a:r>
              <a:rPr lang="en-IN" sz="1800" dirty="0"/>
              <a:t>/v4/launches/past"</a:t>
            </a:r>
          </a:p>
          <a:p>
            <a:pPr marL="571500" indent="-571500">
              <a:buFont typeface="Arial" panose="020B0604020202020204" pitchFamily="34" charset="0"/>
              <a:buChar char="•"/>
            </a:pPr>
            <a:r>
              <a:rPr lang="en-IN" sz="1800" dirty="0"/>
              <a:t>Data from these requests are stored in lists and used to create a new </a:t>
            </a:r>
            <a:r>
              <a:rPr lang="en-IN" sz="1800" dirty="0" err="1"/>
              <a:t>dataframe</a:t>
            </a:r>
            <a:endParaRPr lang="en-IN" sz="1800" dirty="0"/>
          </a:p>
          <a:p>
            <a:pPr marL="571500" indent="-571500">
              <a:buFont typeface="Arial" panose="020B0604020202020204" pitchFamily="34" charset="0"/>
              <a:buChar char="•"/>
            </a:pPr>
            <a:r>
              <a:rPr lang="en-IN" sz="1800" dirty="0"/>
              <a:t>Construct the dataset using the data obtained</a:t>
            </a:r>
          </a:p>
          <a:p>
            <a:pPr marL="571500" indent="-571500">
              <a:buFont typeface="Arial" panose="020B0604020202020204" pitchFamily="34" charset="0"/>
              <a:buChar char="•"/>
            </a:pPr>
            <a:r>
              <a:rPr lang="en-IN" sz="1800" dirty="0"/>
              <a:t>Combine the columns into dictionary</a:t>
            </a:r>
          </a:p>
          <a:p>
            <a:pPr marL="571500" indent="-571500">
              <a:buFont typeface="Arial" panose="020B0604020202020204" pitchFamily="34" charset="0"/>
              <a:buChar char="•"/>
            </a:pPr>
            <a:r>
              <a:rPr lang="en-IN" sz="1800" dirty="0"/>
              <a:t>Create a Pandas data frame from the dictionary </a:t>
            </a:r>
            <a:r>
              <a:rPr lang="en-IN" sz="1800" dirty="0" err="1"/>
              <a:t>launch_dict</a:t>
            </a:r>
            <a:r>
              <a:rPr lang="en-IN" sz="1800" dirty="0"/>
              <a:t>.</a:t>
            </a:r>
          </a:p>
          <a:p>
            <a:pPr marL="571500" indent="-571500">
              <a:buFont typeface="Arial" panose="020B0604020202020204" pitchFamily="34" charset="0"/>
              <a:buChar char="•"/>
            </a:pPr>
            <a:r>
              <a:rPr lang="en-IN" sz="1800" dirty="0"/>
              <a:t>Filter the data frame to include only Falcon9 launches</a:t>
            </a:r>
          </a:p>
          <a:p>
            <a:pPr marL="571500" indent="-571500">
              <a:buFont typeface="Arial" panose="020B0604020202020204" pitchFamily="34" charset="0"/>
              <a:buChar char="•"/>
            </a:pPr>
            <a:r>
              <a:rPr lang="en-IN" sz="1800" dirty="0"/>
              <a:t>End of Data collection using REST API</a:t>
            </a:r>
          </a:p>
          <a:p>
            <a:pPr marL="571500" indent="-571500">
              <a:buFont typeface="Arial" panose="020B0604020202020204" pitchFamily="34" charset="0"/>
              <a:buChar char="•"/>
            </a:pPr>
            <a:endParaRPr lang="en-IN" sz="1800" dirty="0">
              <a:effectLst/>
            </a:endParaRP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13431388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13474</TotalTime>
  <Words>6430</Words>
  <Application>Microsoft Macintosh PowerPoint</Application>
  <PresentationFormat>Widescreen</PresentationFormat>
  <Paragraphs>649</Paragraphs>
  <Slides>74</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74</vt:i4>
      </vt:variant>
    </vt:vector>
  </HeadingPairs>
  <TitlesOfParts>
    <vt:vector size="90" baseType="lpstr">
      <vt:lpstr>-apple-system</vt:lpstr>
      <vt:lpstr>Abadi</vt:lpstr>
      <vt:lpstr>Arial</vt:lpstr>
      <vt:lpstr>Arial MT</vt:lpstr>
      <vt:lpstr>Calibri</vt:lpstr>
      <vt:lpstr>Calibri Light</vt:lpstr>
      <vt:lpstr>Helvetica Neue for IBM</vt:lpstr>
      <vt:lpstr>IBM Plex Mono SemiBold</vt:lpstr>
      <vt:lpstr>IBM Plex Mono Text</vt:lpstr>
      <vt:lpstr>inherit</vt:lpstr>
      <vt:lpstr>Segoe UI</vt:lpstr>
      <vt:lpstr>SegoeUI</vt:lpstr>
      <vt:lpstr>Symbol</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Presentation of Data Collection using Key phrases</vt:lpstr>
      <vt:lpstr>Presentation of Data Collection using Flowchart</vt:lpstr>
      <vt:lpstr>PowerPoint Presentation</vt:lpstr>
      <vt:lpstr>Presentation of Web Scraping process using Key phrases</vt:lpstr>
      <vt:lpstr>Presentation of Web Scraping process using Flowchart</vt:lpstr>
      <vt:lpstr>PowerPoint Presentation</vt:lpstr>
      <vt:lpstr>Presentation of Data Wrangling process using Key phrases</vt:lpstr>
      <vt:lpstr>Presentation of Data Wrangling process using Flowchart</vt:lpstr>
      <vt:lpstr>PowerPoint Presentation</vt:lpstr>
      <vt:lpstr>EDA with Data Visualization</vt:lpstr>
      <vt:lpstr>EDA with Data Visualization</vt:lpstr>
      <vt:lpstr>PowerPoint Presentation</vt:lpstr>
      <vt:lpstr>EDA with SQL  Add the GitHub URL of your completed EDA with SQL notebook, as an external reference and peer-review purpose  https://github.com/georgebhilai/Data-Science-and-Machine-Learning-Capstone-Project/blob/bdf6cfc78d969a4da3f66d136e3064b252fa8a8b/jupyter-labs_drone%20ship%20landing%20variation-eda-sql-edx.ipynb </vt:lpstr>
      <vt:lpstr>PowerPoint Presentation</vt:lpstr>
      <vt:lpstr>Build an Interactive Map with Folium (contd/-)</vt:lpstr>
      <vt:lpstr>Build an Interactive Map with Folium (contd/-)</vt:lpstr>
      <vt:lpstr>PowerPoint Presentation</vt:lpstr>
      <vt:lpstr>PowerPoint Presentation</vt:lpstr>
      <vt:lpstr>Predictive Analysis (Classification)</vt:lpstr>
      <vt:lpstr>Presentation of Model Development Process using Key phrases</vt:lpstr>
      <vt:lpstr>Presentation of Model Development Process using Key phrases contd/-</vt:lpstr>
      <vt:lpstr>Presentation of Model Development Process using Key phrases contd/-</vt:lpstr>
      <vt:lpstr>Presentation of Model Development Process using Key phrases contd/-</vt:lpstr>
      <vt:lpstr>Presentation of Model Development Process using Flowchart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contd/- </vt:lpstr>
      <vt:lpstr>Conclusions contd/-</vt:lpstr>
      <vt:lpstr>Conclusions contd/-</vt:lpstr>
      <vt:lpstr>Conclusions contd/-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George Mathew</cp:lastModifiedBy>
  <cp:revision>289</cp:revision>
  <dcterms:created xsi:type="dcterms:W3CDTF">2021-04-29T18:58:00Z</dcterms:created>
  <dcterms:modified xsi:type="dcterms:W3CDTF">2023-05-01T14:15:35Z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